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909" r:id="rId1"/>
  </p:sldMasterIdLst>
  <p:notesMasterIdLst>
    <p:notesMasterId r:id="rId6"/>
  </p:notesMasterIdLst>
  <p:sldIdLst>
    <p:sldId id="394" r:id="rId2"/>
    <p:sldId id="397" r:id="rId3"/>
    <p:sldId id="395" r:id="rId4"/>
    <p:sldId id="396" r:id="rId5"/>
  </p:sldIdLst>
  <p:sldSz cx="9144000" cy="6858000" type="screen4x3"/>
  <p:notesSz cx="6742113" cy="9872663"/>
  <p:defaultTextStyle>
    <a:defPPr>
      <a:defRPr lang="en-GB"/>
    </a:defPPr>
    <a:lvl1pPr algn="l" defTabSz="456004" rtl="0" fontAlgn="base">
      <a:spcBef>
        <a:spcPct val="0"/>
      </a:spcBef>
      <a:spcAft>
        <a:spcPct val="0"/>
      </a:spcAft>
      <a:defRPr kern="1200">
        <a:solidFill>
          <a:schemeClr val="tx1"/>
        </a:solidFill>
        <a:latin typeface="Arial" pitchFamily="34" charset="0"/>
        <a:ea typeface="ＭＳ Ｐゴシック" pitchFamily="34" charset="-128"/>
        <a:cs typeface="+mn-cs"/>
      </a:defRPr>
    </a:lvl1pPr>
    <a:lvl2pPr marL="456004" indent="132916" algn="l" defTabSz="456004" rtl="0" fontAlgn="base">
      <a:spcBef>
        <a:spcPct val="0"/>
      </a:spcBef>
      <a:spcAft>
        <a:spcPct val="0"/>
      </a:spcAft>
      <a:defRPr kern="1200">
        <a:solidFill>
          <a:schemeClr val="tx1"/>
        </a:solidFill>
        <a:latin typeface="Arial" pitchFamily="34" charset="0"/>
        <a:ea typeface="ＭＳ Ｐゴシック" pitchFamily="34" charset="-128"/>
        <a:cs typeface="+mn-cs"/>
      </a:defRPr>
    </a:lvl2pPr>
    <a:lvl3pPr marL="914053" indent="263787" algn="l" defTabSz="456004" rtl="0" fontAlgn="base">
      <a:spcBef>
        <a:spcPct val="0"/>
      </a:spcBef>
      <a:spcAft>
        <a:spcPct val="0"/>
      </a:spcAft>
      <a:defRPr kern="1200">
        <a:solidFill>
          <a:schemeClr val="tx1"/>
        </a:solidFill>
        <a:latin typeface="Arial" pitchFamily="34" charset="0"/>
        <a:ea typeface="ＭＳ Ｐゴシック" pitchFamily="34" charset="-128"/>
        <a:cs typeface="+mn-cs"/>
      </a:defRPr>
    </a:lvl3pPr>
    <a:lvl4pPr marL="1370055" indent="396703" algn="l" defTabSz="456004" rtl="0" fontAlgn="base">
      <a:spcBef>
        <a:spcPct val="0"/>
      </a:spcBef>
      <a:spcAft>
        <a:spcPct val="0"/>
      </a:spcAft>
      <a:defRPr kern="1200">
        <a:solidFill>
          <a:schemeClr val="tx1"/>
        </a:solidFill>
        <a:latin typeface="Arial" pitchFamily="34" charset="0"/>
        <a:ea typeface="ＭＳ Ｐゴシック" pitchFamily="34" charset="-128"/>
        <a:cs typeface="+mn-cs"/>
      </a:defRPr>
    </a:lvl4pPr>
    <a:lvl5pPr marL="1828104" indent="527574" algn="l" defTabSz="456004" rtl="0" fontAlgn="base">
      <a:spcBef>
        <a:spcPct val="0"/>
      </a:spcBef>
      <a:spcAft>
        <a:spcPct val="0"/>
      </a:spcAft>
      <a:defRPr kern="1200">
        <a:solidFill>
          <a:schemeClr val="tx1"/>
        </a:solidFill>
        <a:latin typeface="Arial" pitchFamily="34" charset="0"/>
        <a:ea typeface="ＭＳ Ｐゴシック" pitchFamily="34" charset="-128"/>
        <a:cs typeface="+mn-cs"/>
      </a:defRPr>
    </a:lvl5pPr>
    <a:lvl6pPr marL="2944597" algn="l" defTabSz="1177839" rtl="0" eaLnBrk="1" latinLnBrk="0" hangingPunct="1">
      <a:defRPr kern="1200">
        <a:solidFill>
          <a:schemeClr val="tx1"/>
        </a:solidFill>
        <a:latin typeface="Arial" pitchFamily="34" charset="0"/>
        <a:ea typeface="ＭＳ Ｐゴシック" pitchFamily="34" charset="-128"/>
        <a:cs typeface="+mn-cs"/>
      </a:defRPr>
    </a:lvl6pPr>
    <a:lvl7pPr marL="3533516" algn="l" defTabSz="1177839" rtl="0" eaLnBrk="1" latinLnBrk="0" hangingPunct="1">
      <a:defRPr kern="1200">
        <a:solidFill>
          <a:schemeClr val="tx1"/>
        </a:solidFill>
        <a:latin typeface="Arial" pitchFamily="34" charset="0"/>
        <a:ea typeface="ＭＳ Ｐゴシック" pitchFamily="34" charset="-128"/>
        <a:cs typeface="+mn-cs"/>
      </a:defRPr>
    </a:lvl7pPr>
    <a:lvl8pPr marL="4122435" algn="l" defTabSz="1177839" rtl="0" eaLnBrk="1" latinLnBrk="0" hangingPunct="1">
      <a:defRPr kern="1200">
        <a:solidFill>
          <a:schemeClr val="tx1"/>
        </a:solidFill>
        <a:latin typeface="Arial" pitchFamily="34" charset="0"/>
        <a:ea typeface="ＭＳ Ｐゴシック" pitchFamily="34" charset="-128"/>
        <a:cs typeface="+mn-cs"/>
      </a:defRPr>
    </a:lvl8pPr>
    <a:lvl9pPr marL="4711355" algn="l" defTabSz="1177839" rtl="0" eaLnBrk="1" latinLnBrk="0" hangingPunct="1">
      <a:defRPr kern="1200">
        <a:solidFill>
          <a:schemeClr val="tx1"/>
        </a:solidFill>
        <a:latin typeface="Arial" pitchFamily="34" charset="0"/>
        <a:ea typeface="ＭＳ Ｐゴシック" pitchFamily="34" charset="-128"/>
        <a:cs typeface="+mn-cs"/>
      </a:defRPr>
    </a:lvl9pPr>
  </p:defaultTextStyle>
  <p:extLst>
    <p:ext uri="{EFAFB233-063F-42B5-8137-9DF3F51BA10A}">
      <p15:sldGuideLst xmlns:p15="http://schemas.microsoft.com/office/powerpoint/2012/main">
        <p15:guide id="1" orient="horz" pos="2161"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AA2"/>
    <a:srgbClr val="3268E2"/>
    <a:srgbClr val="D0D8E8"/>
    <a:srgbClr val="FF3300"/>
    <a:srgbClr val="CC00CC"/>
    <a:srgbClr val="00CC00"/>
    <a:srgbClr val="000099"/>
    <a:srgbClr val="008000"/>
    <a:srgbClr val="007775"/>
    <a:srgbClr val="FABB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588" autoAdjust="0"/>
    <p:restoredTop sz="96168" autoAdjust="0"/>
  </p:normalViewPr>
  <p:slideViewPr>
    <p:cSldViewPr snapToObjects="1">
      <p:cViewPr varScale="1">
        <p:scale>
          <a:sx n="50" d="100"/>
          <a:sy n="50" d="100"/>
        </p:scale>
        <p:origin x="104" y="28"/>
      </p:cViewPr>
      <p:guideLst>
        <p:guide orient="horz" pos="2161"/>
        <p:guide pos="288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2921582" cy="4936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defTabSz="354879">
              <a:defRPr sz="1200" dirty="0">
                <a:latin typeface="Calibri" pitchFamily="34" charset="0"/>
                <a:ea typeface="Geneva" charset="-128"/>
                <a:cs typeface="+mn-cs"/>
              </a:defRPr>
            </a:lvl1pPr>
          </a:lstStyle>
          <a:p>
            <a:pPr>
              <a:defRPr/>
            </a:pPr>
            <a:endParaRPr lang="en-GB" altLang="en-US" dirty="0"/>
          </a:p>
        </p:txBody>
      </p:sp>
      <p:sp>
        <p:nvSpPr>
          <p:cNvPr id="28675" name="Rectangle 3"/>
          <p:cNvSpPr>
            <a:spLocks noGrp="1" noChangeArrowheads="1"/>
          </p:cNvSpPr>
          <p:nvPr>
            <p:ph type="dt" idx="1"/>
          </p:nvPr>
        </p:nvSpPr>
        <p:spPr bwMode="auto">
          <a:xfrm>
            <a:off x="3818971" y="0"/>
            <a:ext cx="2921582" cy="4936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defTabSz="354879">
              <a:defRPr sz="1200">
                <a:latin typeface="Calibri" pitchFamily="34" charset="0"/>
              </a:defRPr>
            </a:lvl1pPr>
          </a:lstStyle>
          <a:p>
            <a:pPr>
              <a:defRPr/>
            </a:pPr>
            <a:fld id="{E3E3787F-64E5-4E03-BF6F-4FE1AFA52FAD}" type="datetime1">
              <a:rPr lang="en-GB" altLang="en-US"/>
              <a:pPr>
                <a:defRPr/>
              </a:pPr>
              <a:t>09/02/2021</a:t>
            </a:fld>
            <a:endParaRPr lang="en-GB" altLang="en-US" dirty="0"/>
          </a:p>
        </p:txBody>
      </p:sp>
      <p:sp>
        <p:nvSpPr>
          <p:cNvPr id="6148" name="Rectangle 4"/>
          <p:cNvSpPr>
            <a:spLocks noGrp="1" noRot="1" noChangeAspect="1" noChangeArrowheads="1" noTextEdit="1"/>
          </p:cNvSpPr>
          <p:nvPr>
            <p:ph type="sldImg" idx="2"/>
          </p:nvPr>
        </p:nvSpPr>
        <p:spPr bwMode="auto">
          <a:xfrm>
            <a:off x="903288" y="739775"/>
            <a:ext cx="4935537" cy="3703638"/>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 uri="{FAA26D3D-D897-4be2-8F04-BA451C77F1D7}"/>
          </a:extLst>
        </p:spPr>
      </p:sp>
      <p:sp>
        <p:nvSpPr>
          <p:cNvPr id="28677" name="Rectangle 5"/>
          <p:cNvSpPr>
            <a:spLocks noGrp="1" noChangeArrowheads="1"/>
          </p:cNvSpPr>
          <p:nvPr>
            <p:ph type="body" sz="quarter" idx="3"/>
          </p:nvPr>
        </p:nvSpPr>
        <p:spPr bwMode="auto">
          <a:xfrm>
            <a:off x="674212" y="4689515"/>
            <a:ext cx="5393690" cy="44426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noProof="0"/>
              <a:t>Click to edit Master text styles</a:t>
            </a:r>
          </a:p>
          <a:p>
            <a:pPr lvl="1"/>
            <a:r>
              <a:rPr lang="en-GB" altLang="en-US" noProof="0"/>
              <a:t>Second level</a:t>
            </a:r>
          </a:p>
          <a:p>
            <a:pPr lvl="2"/>
            <a:r>
              <a:rPr lang="en-GB" altLang="en-US" noProof="0"/>
              <a:t>Third level</a:t>
            </a:r>
          </a:p>
          <a:p>
            <a:pPr lvl="3"/>
            <a:r>
              <a:rPr lang="en-GB" altLang="en-US" noProof="0"/>
              <a:t>Fourth level</a:t>
            </a:r>
          </a:p>
          <a:p>
            <a:pPr lvl="4"/>
            <a:r>
              <a:rPr lang="en-GB" altLang="en-US" noProof="0"/>
              <a:t>Fifth level</a:t>
            </a:r>
          </a:p>
        </p:txBody>
      </p:sp>
      <p:sp>
        <p:nvSpPr>
          <p:cNvPr id="28678" name="Rectangle 6"/>
          <p:cNvSpPr>
            <a:spLocks noGrp="1" noChangeArrowheads="1"/>
          </p:cNvSpPr>
          <p:nvPr>
            <p:ph type="ftr" sz="quarter" idx="4"/>
          </p:nvPr>
        </p:nvSpPr>
        <p:spPr bwMode="auto">
          <a:xfrm>
            <a:off x="0" y="9377316"/>
            <a:ext cx="2921582" cy="4936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defTabSz="354879">
              <a:defRPr sz="1200" dirty="0">
                <a:latin typeface="Calibri" pitchFamily="34" charset="0"/>
                <a:ea typeface="Geneva" charset="-128"/>
                <a:cs typeface="+mn-cs"/>
              </a:defRPr>
            </a:lvl1pPr>
          </a:lstStyle>
          <a:p>
            <a:pPr>
              <a:defRPr/>
            </a:pPr>
            <a:endParaRPr lang="en-GB" altLang="en-US" dirty="0"/>
          </a:p>
        </p:txBody>
      </p:sp>
      <p:sp>
        <p:nvSpPr>
          <p:cNvPr id="28679" name="Rectangle 7"/>
          <p:cNvSpPr>
            <a:spLocks noGrp="1" noChangeArrowheads="1"/>
          </p:cNvSpPr>
          <p:nvPr>
            <p:ph type="sldNum" sz="quarter" idx="5"/>
          </p:nvPr>
        </p:nvSpPr>
        <p:spPr bwMode="auto">
          <a:xfrm>
            <a:off x="3818971" y="9377316"/>
            <a:ext cx="2921582" cy="4936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defTabSz="354879">
              <a:defRPr sz="1200">
                <a:latin typeface="Calibri" pitchFamily="34" charset="0"/>
              </a:defRPr>
            </a:lvl1pPr>
          </a:lstStyle>
          <a:p>
            <a:pPr>
              <a:defRPr/>
            </a:pPr>
            <a:fld id="{4C34B6A8-42FD-489D-BB67-E5E7C61D78A9}" type="slidenum">
              <a:rPr lang="en-GB" altLang="en-US"/>
              <a:pPr>
                <a:defRPr/>
              </a:pPr>
              <a:t>‹#›</a:t>
            </a:fld>
            <a:endParaRPr lang="en-GB" altLang="en-US" dirty="0"/>
          </a:p>
        </p:txBody>
      </p:sp>
    </p:spTree>
    <p:extLst>
      <p:ext uri="{BB962C8B-B14F-4D97-AF65-F5344CB8AC3E}">
        <p14:creationId xmlns:p14="http://schemas.microsoft.com/office/powerpoint/2010/main" val="2709644614"/>
      </p:ext>
    </p:extLst>
  </p:cSld>
  <p:clrMap bg1="lt1" tx1="dk1" bg2="lt2" tx2="dk2" accent1="accent1" accent2="accent2" accent3="accent3" accent4="accent4" accent5="accent5" accent6="accent6" hlink="hlink" folHlink="folHlink"/>
  <p:notesStyle>
    <a:lvl1pPr algn="l" defTabSz="456004" rtl="0" eaLnBrk="0" fontAlgn="base" hangingPunct="0">
      <a:spcBef>
        <a:spcPct val="30000"/>
      </a:spcBef>
      <a:spcAft>
        <a:spcPct val="0"/>
      </a:spcAft>
      <a:defRPr sz="1159" kern="1200">
        <a:solidFill>
          <a:schemeClr val="tx1"/>
        </a:solidFill>
        <a:latin typeface="Calibri" pitchFamily="34" charset="0"/>
        <a:ea typeface="ＭＳ Ｐゴシック" charset="0"/>
        <a:cs typeface="Geneva" charset="0"/>
      </a:defRPr>
    </a:lvl1pPr>
    <a:lvl2pPr marL="456004" algn="l" defTabSz="456004" rtl="0" eaLnBrk="0" fontAlgn="base" hangingPunct="0">
      <a:spcBef>
        <a:spcPct val="30000"/>
      </a:spcBef>
      <a:spcAft>
        <a:spcPct val="0"/>
      </a:spcAft>
      <a:defRPr sz="1159" kern="1200">
        <a:solidFill>
          <a:schemeClr val="tx1"/>
        </a:solidFill>
        <a:latin typeface="Calibri" pitchFamily="34" charset="0"/>
        <a:ea typeface="Geneva" charset="-128"/>
        <a:cs typeface="Geneva" charset="0"/>
      </a:defRPr>
    </a:lvl2pPr>
    <a:lvl3pPr marL="914053" algn="l" defTabSz="456004" rtl="0" eaLnBrk="0" fontAlgn="base" hangingPunct="0">
      <a:spcBef>
        <a:spcPct val="30000"/>
      </a:spcBef>
      <a:spcAft>
        <a:spcPct val="0"/>
      </a:spcAft>
      <a:defRPr sz="1159" kern="1200">
        <a:solidFill>
          <a:schemeClr val="tx1"/>
        </a:solidFill>
        <a:latin typeface="Calibri" pitchFamily="34" charset="0"/>
        <a:ea typeface="Geneva" charset="-128"/>
        <a:cs typeface="Geneva" charset="0"/>
      </a:defRPr>
    </a:lvl3pPr>
    <a:lvl4pPr marL="1370055" algn="l" defTabSz="456004" rtl="0" eaLnBrk="0" fontAlgn="base" hangingPunct="0">
      <a:spcBef>
        <a:spcPct val="30000"/>
      </a:spcBef>
      <a:spcAft>
        <a:spcPct val="0"/>
      </a:spcAft>
      <a:defRPr sz="1159" kern="1200">
        <a:solidFill>
          <a:schemeClr val="tx1"/>
        </a:solidFill>
        <a:latin typeface="Calibri" pitchFamily="34" charset="0"/>
        <a:ea typeface="Geneva" charset="-128"/>
        <a:cs typeface="Geneva" charset="0"/>
      </a:defRPr>
    </a:lvl4pPr>
    <a:lvl5pPr marL="1828104" algn="l" defTabSz="456004" rtl="0" eaLnBrk="0" fontAlgn="base" hangingPunct="0">
      <a:spcBef>
        <a:spcPct val="30000"/>
      </a:spcBef>
      <a:spcAft>
        <a:spcPct val="0"/>
      </a:spcAft>
      <a:defRPr sz="1159" kern="1200">
        <a:solidFill>
          <a:schemeClr val="tx1"/>
        </a:solidFill>
        <a:latin typeface="Calibri" pitchFamily="34" charset="0"/>
        <a:ea typeface="Geneva" charset="-128"/>
        <a:cs typeface="Geneva" charset="0"/>
      </a:defRPr>
    </a:lvl5pPr>
    <a:lvl6pPr marL="2285596" algn="l" defTabSz="914238" rtl="0" eaLnBrk="1" latinLnBrk="0" hangingPunct="1">
      <a:defRPr sz="1159" kern="1200">
        <a:solidFill>
          <a:schemeClr val="tx1"/>
        </a:solidFill>
        <a:latin typeface="+mn-lt"/>
        <a:ea typeface="+mn-ea"/>
        <a:cs typeface="+mn-cs"/>
      </a:defRPr>
    </a:lvl6pPr>
    <a:lvl7pPr marL="2742715" algn="l" defTabSz="914238" rtl="0" eaLnBrk="1" latinLnBrk="0" hangingPunct="1">
      <a:defRPr sz="1159" kern="1200">
        <a:solidFill>
          <a:schemeClr val="tx1"/>
        </a:solidFill>
        <a:latin typeface="+mn-lt"/>
        <a:ea typeface="+mn-ea"/>
        <a:cs typeface="+mn-cs"/>
      </a:defRPr>
    </a:lvl7pPr>
    <a:lvl8pPr marL="3199834" algn="l" defTabSz="914238" rtl="0" eaLnBrk="1" latinLnBrk="0" hangingPunct="1">
      <a:defRPr sz="1159" kern="1200">
        <a:solidFill>
          <a:schemeClr val="tx1"/>
        </a:solidFill>
        <a:latin typeface="+mn-lt"/>
        <a:ea typeface="+mn-ea"/>
        <a:cs typeface="+mn-cs"/>
      </a:defRPr>
    </a:lvl8pPr>
    <a:lvl9pPr marL="3656953" algn="l" defTabSz="914238" rtl="0" eaLnBrk="1" latinLnBrk="0" hangingPunct="1">
      <a:defRPr sz="115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4C34B6A8-42FD-489D-BB67-E5E7C61D78A9}" type="slidenum">
              <a:rPr lang="en-GB" altLang="en-US" smtClean="0"/>
              <a:pPr>
                <a:defRPr/>
              </a:pPr>
              <a:t>1</a:t>
            </a:fld>
            <a:endParaRPr lang="en-GB" altLang="en-US" dirty="0"/>
          </a:p>
        </p:txBody>
      </p:sp>
    </p:spTree>
    <p:extLst>
      <p:ext uri="{BB962C8B-B14F-4D97-AF65-F5344CB8AC3E}">
        <p14:creationId xmlns:p14="http://schemas.microsoft.com/office/powerpoint/2010/main" val="23228591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4C34B6A8-42FD-489D-BB67-E5E7C61D78A9}" type="slidenum">
              <a:rPr lang="en-GB" altLang="en-US" smtClean="0"/>
              <a:pPr>
                <a:defRPr/>
              </a:pPr>
              <a:t>2</a:t>
            </a:fld>
            <a:endParaRPr lang="en-GB" altLang="en-US" dirty="0"/>
          </a:p>
        </p:txBody>
      </p:sp>
    </p:spTree>
    <p:extLst>
      <p:ext uri="{BB962C8B-B14F-4D97-AF65-F5344CB8AC3E}">
        <p14:creationId xmlns:p14="http://schemas.microsoft.com/office/powerpoint/2010/main" val="341621433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1_Title Slide">
    <p:spTree>
      <p:nvGrpSpPr>
        <p:cNvPr id="1" name=""/>
        <p:cNvGrpSpPr/>
        <p:nvPr/>
      </p:nvGrpSpPr>
      <p:grpSpPr>
        <a:xfrm>
          <a:off x="0" y="0"/>
          <a:ext cx="0" cy="0"/>
          <a:chOff x="0" y="0"/>
          <a:chExt cx="0" cy="0"/>
        </a:xfrm>
      </p:grpSpPr>
      <p:sp>
        <p:nvSpPr>
          <p:cNvPr id="4" name="Rectangle 3"/>
          <p:cNvSpPr/>
          <p:nvPr userDrawn="1"/>
        </p:nvSpPr>
        <p:spPr>
          <a:xfrm>
            <a:off x="0" y="6249218"/>
            <a:ext cx="9144000" cy="608783"/>
          </a:xfrm>
          <a:prstGeom prst="rect">
            <a:avLst/>
          </a:prstGeom>
          <a:solidFill>
            <a:srgbClr val="2655A0"/>
          </a:solidFill>
          <a:ln>
            <a:noFill/>
          </a:ln>
          <a:effectLst/>
        </p:spPr>
        <p:style>
          <a:lnRef idx="1">
            <a:schemeClr val="accent1"/>
          </a:lnRef>
          <a:fillRef idx="3">
            <a:schemeClr val="accent1"/>
          </a:fillRef>
          <a:effectRef idx="2">
            <a:schemeClr val="accent1"/>
          </a:effectRef>
          <a:fontRef idx="minor">
            <a:schemeClr val="lt1"/>
          </a:fontRef>
        </p:style>
        <p:txBody>
          <a:bodyPr lIns="91336" tIns="45668" rIns="91336" bIns="45668" anchor="ctr"/>
          <a:lstStyle>
            <a:lvl1pPr>
              <a:defRPr>
                <a:solidFill>
                  <a:schemeClr val="tx1"/>
                </a:solidFill>
                <a:latin typeface="Calibri" pitchFamily="34" charset="0"/>
                <a:ea typeface="Geneva" charset="-128"/>
              </a:defRPr>
            </a:lvl1pPr>
            <a:lvl2pPr marL="37931725" indent="-37474525">
              <a:defRPr>
                <a:solidFill>
                  <a:schemeClr val="tx1"/>
                </a:solidFill>
                <a:latin typeface="Calibri" pitchFamily="34" charset="0"/>
                <a:ea typeface="Geneva" charset="-128"/>
              </a:defRPr>
            </a:lvl2pPr>
            <a:lvl3pPr>
              <a:defRPr>
                <a:solidFill>
                  <a:schemeClr val="tx1"/>
                </a:solidFill>
                <a:latin typeface="Calibri" pitchFamily="34" charset="0"/>
                <a:ea typeface="Geneva" charset="-128"/>
              </a:defRPr>
            </a:lvl3pPr>
            <a:lvl4pPr>
              <a:defRPr>
                <a:solidFill>
                  <a:schemeClr val="tx1"/>
                </a:solidFill>
                <a:latin typeface="Calibri" pitchFamily="34" charset="0"/>
                <a:ea typeface="Geneva" charset="-128"/>
              </a:defRPr>
            </a:lvl4pPr>
            <a:lvl5pPr>
              <a:defRPr>
                <a:solidFill>
                  <a:schemeClr val="tx1"/>
                </a:solidFill>
                <a:latin typeface="Calibri" pitchFamily="34" charset="0"/>
                <a:ea typeface="Geneva" charset="-128"/>
              </a:defRPr>
            </a:lvl5pPr>
            <a:lvl6pPr marL="457200" fontAlgn="base">
              <a:spcBef>
                <a:spcPct val="0"/>
              </a:spcBef>
              <a:spcAft>
                <a:spcPct val="0"/>
              </a:spcAft>
              <a:defRPr>
                <a:solidFill>
                  <a:schemeClr val="tx1"/>
                </a:solidFill>
                <a:latin typeface="Calibri" pitchFamily="34" charset="0"/>
                <a:ea typeface="Geneva" charset="-128"/>
              </a:defRPr>
            </a:lvl6pPr>
            <a:lvl7pPr marL="914400" fontAlgn="base">
              <a:spcBef>
                <a:spcPct val="0"/>
              </a:spcBef>
              <a:spcAft>
                <a:spcPct val="0"/>
              </a:spcAft>
              <a:defRPr>
                <a:solidFill>
                  <a:schemeClr val="tx1"/>
                </a:solidFill>
                <a:latin typeface="Calibri" pitchFamily="34" charset="0"/>
                <a:ea typeface="Geneva" charset="-128"/>
              </a:defRPr>
            </a:lvl7pPr>
            <a:lvl8pPr marL="1371600" fontAlgn="base">
              <a:spcBef>
                <a:spcPct val="0"/>
              </a:spcBef>
              <a:spcAft>
                <a:spcPct val="0"/>
              </a:spcAft>
              <a:defRPr>
                <a:solidFill>
                  <a:schemeClr val="tx1"/>
                </a:solidFill>
                <a:latin typeface="Calibri" pitchFamily="34" charset="0"/>
                <a:ea typeface="Geneva" charset="-128"/>
              </a:defRPr>
            </a:lvl8pPr>
            <a:lvl9pPr marL="1828800" fontAlgn="base">
              <a:spcBef>
                <a:spcPct val="0"/>
              </a:spcBef>
              <a:spcAft>
                <a:spcPct val="0"/>
              </a:spcAft>
              <a:defRPr>
                <a:solidFill>
                  <a:schemeClr val="tx1"/>
                </a:solidFill>
                <a:latin typeface="Calibri" pitchFamily="34" charset="0"/>
                <a:ea typeface="Geneva" charset="-128"/>
              </a:defRPr>
            </a:lvl9pPr>
          </a:lstStyle>
          <a:p>
            <a:pPr algn="ctr" defTabSz="456694">
              <a:defRPr/>
            </a:pPr>
            <a:endParaRPr lang="en-US" altLang="en-US" sz="2316" dirty="0">
              <a:solidFill>
                <a:srgbClr val="FFFFFF"/>
              </a:solidFill>
            </a:endParaRPr>
          </a:p>
        </p:txBody>
      </p:sp>
      <p:cxnSp>
        <p:nvCxnSpPr>
          <p:cNvPr id="5" name="Straight Connector 4"/>
          <p:cNvCxnSpPr/>
          <p:nvPr userDrawn="1"/>
        </p:nvCxnSpPr>
        <p:spPr>
          <a:xfrm>
            <a:off x="456383" y="1295195"/>
            <a:ext cx="8231237" cy="2044"/>
          </a:xfrm>
          <a:prstGeom prst="line">
            <a:avLst/>
          </a:prstGeom>
          <a:ln w="19050" cap="flat" cmpd="sng" algn="ctr">
            <a:solidFill>
              <a:srgbClr val="2655A0"/>
            </a:solidFill>
            <a:prstDash val="dot"/>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6" name="Straight Connector 5"/>
          <p:cNvCxnSpPr/>
          <p:nvPr userDrawn="1"/>
        </p:nvCxnSpPr>
        <p:spPr>
          <a:xfrm>
            <a:off x="456383" y="304393"/>
            <a:ext cx="8231237" cy="2042"/>
          </a:xfrm>
          <a:prstGeom prst="line">
            <a:avLst/>
          </a:prstGeom>
          <a:ln w="19050" cap="flat" cmpd="sng" algn="ctr">
            <a:solidFill>
              <a:schemeClr val="bg1">
                <a:lumMod val="65000"/>
              </a:schemeClr>
            </a:solidFill>
            <a:prstDash val="dot"/>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7" name="Rectangle 6"/>
          <p:cNvSpPr>
            <a:spLocks noChangeArrowheads="1"/>
          </p:cNvSpPr>
          <p:nvPr userDrawn="1"/>
        </p:nvSpPr>
        <p:spPr bwMode="auto">
          <a:xfrm>
            <a:off x="5842911" y="0"/>
            <a:ext cx="3301090" cy="6858000"/>
          </a:xfrm>
          <a:prstGeom prst="rect">
            <a:avLst/>
          </a:prstGeom>
          <a:solidFill>
            <a:schemeClr val="bg1"/>
          </a:solidFill>
          <a:ln>
            <a:noFill/>
          </a:ln>
          <a:effectLst>
            <a:outerShdw blurRad="40000" dist="23000" dir="5400000" rotWithShape="0">
              <a:srgbClr val="808080">
                <a:alpha val="34998"/>
              </a:srgbClr>
            </a:outerShdw>
          </a:effectLst>
          <a:extLst>
            <a:ext uri="{91240B29-F687-4F45-9708-019B960494DF}">
              <a14:hiddenLine xmlns:a14="http://schemas.microsoft.com/office/drawing/2010/main" w="9525">
                <a:solidFill>
                  <a:srgbClr val="000000"/>
                </a:solidFill>
                <a:miter lim="800000"/>
                <a:headEnd/>
                <a:tailEnd/>
              </a14:hiddenLine>
            </a:ext>
          </a:extLst>
        </p:spPr>
        <p:txBody>
          <a:bodyPr lIns="91336" tIns="45668" rIns="91336" bIns="45668" anchor="ctr"/>
          <a:lstStyle>
            <a:lvl1pPr>
              <a:defRPr>
                <a:solidFill>
                  <a:schemeClr val="tx1"/>
                </a:solidFill>
                <a:latin typeface="Calibri" pitchFamily="34" charset="0"/>
                <a:ea typeface="Geneva" charset="-128"/>
              </a:defRPr>
            </a:lvl1pPr>
            <a:lvl2pPr marL="37931725" indent="-37474525">
              <a:defRPr>
                <a:solidFill>
                  <a:schemeClr val="tx1"/>
                </a:solidFill>
                <a:latin typeface="Calibri" pitchFamily="34" charset="0"/>
                <a:ea typeface="Geneva" charset="-128"/>
              </a:defRPr>
            </a:lvl2pPr>
            <a:lvl3pPr>
              <a:defRPr>
                <a:solidFill>
                  <a:schemeClr val="tx1"/>
                </a:solidFill>
                <a:latin typeface="Calibri" pitchFamily="34" charset="0"/>
                <a:ea typeface="Geneva" charset="-128"/>
              </a:defRPr>
            </a:lvl3pPr>
            <a:lvl4pPr>
              <a:defRPr>
                <a:solidFill>
                  <a:schemeClr val="tx1"/>
                </a:solidFill>
                <a:latin typeface="Calibri" pitchFamily="34" charset="0"/>
                <a:ea typeface="Geneva" charset="-128"/>
              </a:defRPr>
            </a:lvl4pPr>
            <a:lvl5pPr>
              <a:defRPr>
                <a:solidFill>
                  <a:schemeClr val="tx1"/>
                </a:solidFill>
                <a:latin typeface="Calibri" pitchFamily="34" charset="0"/>
                <a:ea typeface="Geneva" charset="-128"/>
              </a:defRPr>
            </a:lvl5pPr>
            <a:lvl6pPr marL="457200" fontAlgn="base">
              <a:spcBef>
                <a:spcPct val="0"/>
              </a:spcBef>
              <a:spcAft>
                <a:spcPct val="0"/>
              </a:spcAft>
              <a:defRPr>
                <a:solidFill>
                  <a:schemeClr val="tx1"/>
                </a:solidFill>
                <a:latin typeface="Calibri" pitchFamily="34" charset="0"/>
                <a:ea typeface="Geneva" charset="-128"/>
              </a:defRPr>
            </a:lvl6pPr>
            <a:lvl7pPr marL="914400" fontAlgn="base">
              <a:spcBef>
                <a:spcPct val="0"/>
              </a:spcBef>
              <a:spcAft>
                <a:spcPct val="0"/>
              </a:spcAft>
              <a:defRPr>
                <a:solidFill>
                  <a:schemeClr val="tx1"/>
                </a:solidFill>
                <a:latin typeface="Calibri" pitchFamily="34" charset="0"/>
                <a:ea typeface="Geneva" charset="-128"/>
              </a:defRPr>
            </a:lvl7pPr>
            <a:lvl8pPr marL="1371600" fontAlgn="base">
              <a:spcBef>
                <a:spcPct val="0"/>
              </a:spcBef>
              <a:spcAft>
                <a:spcPct val="0"/>
              </a:spcAft>
              <a:defRPr>
                <a:solidFill>
                  <a:schemeClr val="tx1"/>
                </a:solidFill>
                <a:latin typeface="Calibri" pitchFamily="34" charset="0"/>
                <a:ea typeface="Geneva" charset="-128"/>
              </a:defRPr>
            </a:lvl8pPr>
            <a:lvl9pPr marL="1828800" fontAlgn="base">
              <a:spcBef>
                <a:spcPct val="0"/>
              </a:spcBef>
              <a:spcAft>
                <a:spcPct val="0"/>
              </a:spcAft>
              <a:defRPr>
                <a:solidFill>
                  <a:schemeClr val="tx1"/>
                </a:solidFill>
                <a:latin typeface="Calibri" pitchFamily="34" charset="0"/>
                <a:ea typeface="Geneva" charset="-128"/>
              </a:defRPr>
            </a:lvl9pPr>
          </a:lstStyle>
          <a:p>
            <a:pPr algn="ctr" defTabSz="456694">
              <a:defRPr/>
            </a:pPr>
            <a:endParaRPr lang="en-US" altLang="en-US" sz="2316" dirty="0">
              <a:solidFill>
                <a:srgbClr val="FFFFFF"/>
              </a:solidFill>
            </a:endParaRPr>
          </a:p>
        </p:txBody>
      </p:sp>
      <p:pic>
        <p:nvPicPr>
          <p:cNvPr id="8" name="Picture 9" descr="Futures Corporate PowerPoint-1.jp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 y="0"/>
            <a:ext cx="584291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12" descr="Futures Housing Group Logo"/>
          <p:cNvPicPr>
            <a:picLocks noChangeAspect="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6858001" y="304392"/>
            <a:ext cx="1905340" cy="7844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68" name="Title Placeholder 1"/>
          <p:cNvSpPr>
            <a:spLocks noGrp="1"/>
          </p:cNvSpPr>
          <p:nvPr>
            <p:ph type="ctrTitle"/>
          </p:nvPr>
        </p:nvSpPr>
        <p:spPr>
          <a:xfrm>
            <a:off x="6300788" y="1295400"/>
            <a:ext cx="2590800" cy="3357562"/>
          </a:xfrm>
        </p:spPr>
        <p:txBody>
          <a:bodyPr/>
          <a:lstStyle>
            <a:lvl1pPr algn="r">
              <a:defRPr sz="2831" smtClean="0">
                <a:latin typeface="Arial" charset="0"/>
              </a:defRPr>
            </a:lvl1pPr>
          </a:lstStyle>
          <a:p>
            <a:pPr lvl="0"/>
            <a:r>
              <a:rPr lang="en-GB" altLang="en-US" noProof="0"/>
              <a:t>Click to edit Master title style</a:t>
            </a:r>
          </a:p>
        </p:txBody>
      </p:sp>
      <p:sp>
        <p:nvSpPr>
          <p:cNvPr id="40969" name="Rectangle 9"/>
          <p:cNvSpPr>
            <a:spLocks noGrp="1" noChangeArrowheads="1"/>
          </p:cNvSpPr>
          <p:nvPr>
            <p:ph type="subTitle" idx="1"/>
          </p:nvPr>
        </p:nvSpPr>
        <p:spPr>
          <a:xfrm>
            <a:off x="6300788" y="4797426"/>
            <a:ext cx="2590800" cy="1655763"/>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0" indent="0" algn="r">
              <a:buFont typeface="Wingdings" pitchFamily="2" charset="2"/>
              <a:buNone/>
              <a:defRPr smtClean="0">
                <a:solidFill>
                  <a:srgbClr val="2655A0"/>
                </a:solidFill>
                <a:latin typeface="Arial" charset="0"/>
              </a:defRPr>
            </a:lvl1pPr>
          </a:lstStyle>
          <a:p>
            <a:pPr lvl="0"/>
            <a:r>
              <a:rPr lang="en-GB" altLang="en-US" noProof="0"/>
              <a:t>Click to edit Master subtitle style</a:t>
            </a:r>
          </a:p>
        </p:txBody>
      </p:sp>
    </p:spTree>
    <p:extLst>
      <p:ext uri="{BB962C8B-B14F-4D97-AF65-F5344CB8AC3E}">
        <p14:creationId xmlns:p14="http://schemas.microsoft.com/office/powerpoint/2010/main" val="3479776406"/>
      </p:ext>
    </p:extLst>
  </p:cSld>
  <p:clrMapOvr>
    <a:masterClrMapping/>
  </p:clrMapOvr>
  <p:transition spd="slow"/>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ectangle 3"/>
          <p:cNvSpPr>
            <a:spLocks noChangeArrowheads="1"/>
          </p:cNvSpPr>
          <p:nvPr userDrawn="1"/>
        </p:nvSpPr>
        <p:spPr bwMode="auto">
          <a:xfrm>
            <a:off x="5842911" y="0"/>
            <a:ext cx="3301090" cy="6858000"/>
          </a:xfrm>
          <a:prstGeom prst="rect">
            <a:avLst/>
          </a:prstGeom>
          <a:solidFill>
            <a:schemeClr val="bg1"/>
          </a:solidFill>
          <a:ln>
            <a:noFill/>
          </a:ln>
          <a:effectLst>
            <a:outerShdw blurRad="40000" dist="23000" dir="5400000" rotWithShape="0">
              <a:srgbClr val="808080">
                <a:alpha val="34998"/>
              </a:srgbClr>
            </a:outerShdw>
          </a:effectLst>
          <a:extLst>
            <a:ext uri="{91240B29-F687-4F45-9708-019B960494DF}">
              <a14:hiddenLine xmlns:a14="http://schemas.microsoft.com/office/drawing/2010/main" w="9525">
                <a:solidFill>
                  <a:srgbClr val="000000"/>
                </a:solidFill>
                <a:miter lim="800000"/>
                <a:headEnd/>
                <a:tailEnd/>
              </a14:hiddenLine>
            </a:ext>
          </a:extLst>
        </p:spPr>
        <p:txBody>
          <a:bodyPr lIns="91336" tIns="45668" rIns="91336" bIns="45668" anchor="ctr"/>
          <a:lstStyle>
            <a:lvl1pPr>
              <a:defRPr>
                <a:solidFill>
                  <a:schemeClr val="tx1"/>
                </a:solidFill>
                <a:latin typeface="Calibri" pitchFamily="34" charset="0"/>
                <a:ea typeface="Geneva" charset="-128"/>
              </a:defRPr>
            </a:lvl1pPr>
            <a:lvl2pPr marL="37931725" indent="-37474525">
              <a:defRPr>
                <a:solidFill>
                  <a:schemeClr val="tx1"/>
                </a:solidFill>
                <a:latin typeface="Calibri" pitchFamily="34" charset="0"/>
                <a:ea typeface="Geneva" charset="-128"/>
              </a:defRPr>
            </a:lvl2pPr>
            <a:lvl3pPr>
              <a:defRPr>
                <a:solidFill>
                  <a:schemeClr val="tx1"/>
                </a:solidFill>
                <a:latin typeface="Calibri" pitchFamily="34" charset="0"/>
                <a:ea typeface="Geneva" charset="-128"/>
              </a:defRPr>
            </a:lvl3pPr>
            <a:lvl4pPr>
              <a:defRPr>
                <a:solidFill>
                  <a:schemeClr val="tx1"/>
                </a:solidFill>
                <a:latin typeface="Calibri" pitchFamily="34" charset="0"/>
                <a:ea typeface="Geneva" charset="-128"/>
              </a:defRPr>
            </a:lvl4pPr>
            <a:lvl5pPr>
              <a:defRPr>
                <a:solidFill>
                  <a:schemeClr val="tx1"/>
                </a:solidFill>
                <a:latin typeface="Calibri" pitchFamily="34" charset="0"/>
                <a:ea typeface="Geneva" charset="-128"/>
              </a:defRPr>
            </a:lvl5pPr>
            <a:lvl6pPr marL="457200" fontAlgn="base">
              <a:spcBef>
                <a:spcPct val="0"/>
              </a:spcBef>
              <a:spcAft>
                <a:spcPct val="0"/>
              </a:spcAft>
              <a:defRPr>
                <a:solidFill>
                  <a:schemeClr val="tx1"/>
                </a:solidFill>
                <a:latin typeface="Calibri" pitchFamily="34" charset="0"/>
                <a:ea typeface="Geneva" charset="-128"/>
              </a:defRPr>
            </a:lvl6pPr>
            <a:lvl7pPr marL="914400" fontAlgn="base">
              <a:spcBef>
                <a:spcPct val="0"/>
              </a:spcBef>
              <a:spcAft>
                <a:spcPct val="0"/>
              </a:spcAft>
              <a:defRPr>
                <a:solidFill>
                  <a:schemeClr val="tx1"/>
                </a:solidFill>
                <a:latin typeface="Calibri" pitchFamily="34" charset="0"/>
                <a:ea typeface="Geneva" charset="-128"/>
              </a:defRPr>
            </a:lvl7pPr>
            <a:lvl8pPr marL="1371600" fontAlgn="base">
              <a:spcBef>
                <a:spcPct val="0"/>
              </a:spcBef>
              <a:spcAft>
                <a:spcPct val="0"/>
              </a:spcAft>
              <a:defRPr>
                <a:solidFill>
                  <a:schemeClr val="tx1"/>
                </a:solidFill>
                <a:latin typeface="Calibri" pitchFamily="34" charset="0"/>
                <a:ea typeface="Geneva" charset="-128"/>
              </a:defRPr>
            </a:lvl8pPr>
            <a:lvl9pPr marL="1828800" fontAlgn="base">
              <a:spcBef>
                <a:spcPct val="0"/>
              </a:spcBef>
              <a:spcAft>
                <a:spcPct val="0"/>
              </a:spcAft>
              <a:defRPr>
                <a:solidFill>
                  <a:schemeClr val="tx1"/>
                </a:solidFill>
                <a:latin typeface="Calibri" pitchFamily="34" charset="0"/>
                <a:ea typeface="Geneva" charset="-128"/>
              </a:defRPr>
            </a:lvl9pPr>
          </a:lstStyle>
          <a:p>
            <a:pPr algn="ctr" defTabSz="456694">
              <a:defRPr/>
            </a:pPr>
            <a:endParaRPr lang="en-US" altLang="en-US" sz="2316" dirty="0">
              <a:solidFill>
                <a:srgbClr val="FFFFFF"/>
              </a:solidFill>
            </a:endParaRPr>
          </a:p>
        </p:txBody>
      </p:sp>
      <p:pic>
        <p:nvPicPr>
          <p:cNvPr id="5" name="Picture 9" descr="Futures Corporate PowerPoint-1.jp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9518" y="0"/>
            <a:ext cx="584291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12" descr="Futures Housing Group Logo"/>
          <p:cNvPicPr>
            <a:picLocks noChangeAspect="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6858001" y="304392"/>
            <a:ext cx="1905340" cy="7844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6096000" y="3124200"/>
            <a:ext cx="2667000" cy="933451"/>
          </a:xfrm>
        </p:spPr>
        <p:txBody>
          <a:bodyPr/>
          <a:lstStyle>
            <a:lvl1pPr algn="r">
              <a:defRPr>
                <a:solidFill>
                  <a:srgbClr val="2655A0"/>
                </a:solidFill>
              </a:defRPr>
            </a:lvl1pPr>
          </a:lstStyle>
          <a:p>
            <a:r>
              <a:rPr lang="en-GB" dirty="0"/>
              <a:t>Click to edit Master title style</a:t>
            </a:r>
            <a:endParaRPr lang="en-US" dirty="0"/>
          </a:p>
        </p:txBody>
      </p:sp>
      <p:sp>
        <p:nvSpPr>
          <p:cNvPr id="3" name="Subtitle 2"/>
          <p:cNvSpPr>
            <a:spLocks noGrp="1"/>
          </p:cNvSpPr>
          <p:nvPr>
            <p:ph type="subTitle" idx="1"/>
          </p:nvPr>
        </p:nvSpPr>
        <p:spPr>
          <a:xfrm>
            <a:off x="6096000" y="4438649"/>
            <a:ext cx="2667000" cy="1752600"/>
          </a:xfrm>
        </p:spPr>
        <p:txBody>
          <a:bodyPr/>
          <a:lstStyle>
            <a:lvl1pPr marL="0" indent="0" algn="r">
              <a:buNone/>
              <a:defRPr>
                <a:solidFill>
                  <a:srgbClr val="2655A0"/>
                </a:solidFill>
              </a:defRPr>
            </a:lvl1pPr>
            <a:lvl2pPr marL="456694" indent="0" algn="ctr">
              <a:buNone/>
              <a:defRPr>
                <a:solidFill>
                  <a:schemeClr val="tx1">
                    <a:tint val="75000"/>
                  </a:schemeClr>
                </a:solidFill>
              </a:defRPr>
            </a:lvl2pPr>
            <a:lvl3pPr marL="913386" indent="0" algn="ctr">
              <a:buNone/>
              <a:defRPr>
                <a:solidFill>
                  <a:schemeClr val="tx1">
                    <a:tint val="75000"/>
                  </a:schemeClr>
                </a:solidFill>
              </a:defRPr>
            </a:lvl3pPr>
            <a:lvl4pPr marL="1370080" indent="0" algn="ctr">
              <a:buNone/>
              <a:defRPr>
                <a:solidFill>
                  <a:schemeClr val="tx1">
                    <a:tint val="75000"/>
                  </a:schemeClr>
                </a:solidFill>
              </a:defRPr>
            </a:lvl4pPr>
            <a:lvl5pPr marL="1826774" indent="0" algn="ctr">
              <a:buNone/>
              <a:defRPr>
                <a:solidFill>
                  <a:schemeClr val="tx1">
                    <a:tint val="75000"/>
                  </a:schemeClr>
                </a:solidFill>
              </a:defRPr>
            </a:lvl5pPr>
            <a:lvl6pPr marL="2283466" indent="0" algn="ctr">
              <a:buNone/>
              <a:defRPr>
                <a:solidFill>
                  <a:schemeClr val="tx1">
                    <a:tint val="75000"/>
                  </a:schemeClr>
                </a:solidFill>
              </a:defRPr>
            </a:lvl6pPr>
            <a:lvl7pPr marL="2740160" indent="0" algn="ctr">
              <a:buNone/>
              <a:defRPr>
                <a:solidFill>
                  <a:schemeClr val="tx1">
                    <a:tint val="75000"/>
                  </a:schemeClr>
                </a:solidFill>
              </a:defRPr>
            </a:lvl7pPr>
            <a:lvl8pPr marL="3196853" indent="0" algn="ctr">
              <a:buNone/>
              <a:defRPr>
                <a:solidFill>
                  <a:schemeClr val="tx1">
                    <a:tint val="75000"/>
                  </a:schemeClr>
                </a:solidFill>
              </a:defRPr>
            </a:lvl8pPr>
            <a:lvl9pPr marL="3653546" indent="0" algn="ctr">
              <a:buNone/>
              <a:defRPr>
                <a:solidFill>
                  <a:schemeClr val="tx1">
                    <a:tint val="75000"/>
                  </a:schemeClr>
                </a:solidFill>
              </a:defRPr>
            </a:lvl9pPr>
          </a:lstStyle>
          <a:p>
            <a:r>
              <a:rPr lang="en-GB" dirty="0"/>
              <a:t>Click to edit Master subtitle style</a:t>
            </a:r>
            <a:endParaRPr lang="en-US" dirty="0"/>
          </a:p>
        </p:txBody>
      </p:sp>
    </p:spTree>
    <p:extLst>
      <p:ext uri="{BB962C8B-B14F-4D97-AF65-F5344CB8AC3E}">
        <p14:creationId xmlns:p14="http://schemas.microsoft.com/office/powerpoint/2010/main" val="40351776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199" y="116633"/>
            <a:ext cx="7772401" cy="990600"/>
          </a:xfrm>
        </p:spPr>
        <p:txBody>
          <a:bodyPr/>
          <a:lstStyle/>
          <a:p>
            <a:r>
              <a:rPr lang="en-US" dirty="0"/>
              <a:t>Click to edit Master title style</a:t>
            </a:r>
            <a:endParaRPr lang="en-GB" dirty="0"/>
          </a:p>
        </p:txBody>
      </p:sp>
      <p:sp>
        <p:nvSpPr>
          <p:cNvPr id="3" name="Content Placeholder 2"/>
          <p:cNvSpPr>
            <a:spLocks noGrp="1"/>
          </p:cNvSpPr>
          <p:nvPr>
            <p:ph idx="1"/>
          </p:nvPr>
        </p:nvSpPr>
        <p:spPr>
          <a:xfrm>
            <a:off x="457201" y="1600201"/>
            <a:ext cx="8229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Rectangle 5"/>
          <p:cNvSpPr/>
          <p:nvPr userDrawn="1"/>
        </p:nvSpPr>
        <p:spPr>
          <a:xfrm>
            <a:off x="0" y="417"/>
            <a:ext cx="9144000" cy="476256"/>
          </a:xfrm>
          <a:prstGeom prst="rect">
            <a:avLst/>
          </a:prstGeom>
          <a:solidFill>
            <a:srgbClr val="005AA2"/>
          </a:solidFill>
          <a:ln>
            <a:noFill/>
          </a:ln>
          <a:effectLst/>
        </p:spPr>
        <p:style>
          <a:lnRef idx="1">
            <a:schemeClr val="accent1"/>
          </a:lnRef>
          <a:fillRef idx="3">
            <a:schemeClr val="accent1"/>
          </a:fillRef>
          <a:effectRef idx="2">
            <a:schemeClr val="accent1"/>
          </a:effectRef>
          <a:fontRef idx="minor">
            <a:schemeClr val="lt1"/>
          </a:fontRef>
        </p:style>
        <p:txBody>
          <a:bodyPr lIns="91336" tIns="45668" rIns="91336" bIns="45668" anchor="ctr"/>
          <a:lstStyle>
            <a:lvl1pPr>
              <a:defRPr>
                <a:solidFill>
                  <a:schemeClr val="tx1"/>
                </a:solidFill>
                <a:latin typeface="Calibri" pitchFamily="34" charset="0"/>
                <a:ea typeface="Geneva" charset="-128"/>
              </a:defRPr>
            </a:lvl1pPr>
            <a:lvl2pPr marL="37931725" indent="-37474525">
              <a:defRPr>
                <a:solidFill>
                  <a:schemeClr val="tx1"/>
                </a:solidFill>
                <a:latin typeface="Calibri" pitchFamily="34" charset="0"/>
                <a:ea typeface="Geneva" charset="-128"/>
              </a:defRPr>
            </a:lvl2pPr>
            <a:lvl3pPr>
              <a:defRPr>
                <a:solidFill>
                  <a:schemeClr val="tx1"/>
                </a:solidFill>
                <a:latin typeface="Calibri" pitchFamily="34" charset="0"/>
                <a:ea typeface="Geneva" charset="-128"/>
              </a:defRPr>
            </a:lvl3pPr>
            <a:lvl4pPr>
              <a:defRPr>
                <a:solidFill>
                  <a:schemeClr val="tx1"/>
                </a:solidFill>
                <a:latin typeface="Calibri" pitchFamily="34" charset="0"/>
                <a:ea typeface="Geneva" charset="-128"/>
              </a:defRPr>
            </a:lvl4pPr>
            <a:lvl5pPr>
              <a:defRPr>
                <a:solidFill>
                  <a:schemeClr val="tx1"/>
                </a:solidFill>
                <a:latin typeface="Calibri" pitchFamily="34" charset="0"/>
                <a:ea typeface="Geneva" charset="-128"/>
              </a:defRPr>
            </a:lvl5pPr>
            <a:lvl6pPr marL="457200" fontAlgn="base">
              <a:spcBef>
                <a:spcPct val="0"/>
              </a:spcBef>
              <a:spcAft>
                <a:spcPct val="0"/>
              </a:spcAft>
              <a:defRPr>
                <a:solidFill>
                  <a:schemeClr val="tx1"/>
                </a:solidFill>
                <a:latin typeface="Calibri" pitchFamily="34" charset="0"/>
                <a:ea typeface="Geneva" charset="-128"/>
              </a:defRPr>
            </a:lvl6pPr>
            <a:lvl7pPr marL="914400" fontAlgn="base">
              <a:spcBef>
                <a:spcPct val="0"/>
              </a:spcBef>
              <a:spcAft>
                <a:spcPct val="0"/>
              </a:spcAft>
              <a:defRPr>
                <a:solidFill>
                  <a:schemeClr val="tx1"/>
                </a:solidFill>
                <a:latin typeface="Calibri" pitchFamily="34" charset="0"/>
                <a:ea typeface="Geneva" charset="-128"/>
              </a:defRPr>
            </a:lvl7pPr>
            <a:lvl8pPr marL="1371600" fontAlgn="base">
              <a:spcBef>
                <a:spcPct val="0"/>
              </a:spcBef>
              <a:spcAft>
                <a:spcPct val="0"/>
              </a:spcAft>
              <a:defRPr>
                <a:solidFill>
                  <a:schemeClr val="tx1"/>
                </a:solidFill>
                <a:latin typeface="Calibri" pitchFamily="34" charset="0"/>
                <a:ea typeface="Geneva" charset="-128"/>
              </a:defRPr>
            </a:lvl8pPr>
            <a:lvl9pPr marL="1828800" fontAlgn="base">
              <a:spcBef>
                <a:spcPct val="0"/>
              </a:spcBef>
              <a:spcAft>
                <a:spcPct val="0"/>
              </a:spcAft>
              <a:defRPr>
                <a:solidFill>
                  <a:schemeClr val="tx1"/>
                </a:solidFill>
                <a:latin typeface="Calibri" pitchFamily="34" charset="0"/>
                <a:ea typeface="Geneva" charset="-128"/>
              </a:defRPr>
            </a:lvl9pPr>
          </a:lstStyle>
          <a:p>
            <a:pPr algn="ctr" defTabSz="456694">
              <a:defRPr/>
            </a:pPr>
            <a:endParaRPr lang="en-US" altLang="en-US" sz="2316" dirty="0">
              <a:solidFill>
                <a:srgbClr val="FFFFFF"/>
              </a:solidFill>
            </a:endParaRPr>
          </a:p>
        </p:txBody>
      </p:sp>
      <p:sp>
        <p:nvSpPr>
          <p:cNvPr id="8" name="Rectangle 7"/>
          <p:cNvSpPr/>
          <p:nvPr userDrawn="1"/>
        </p:nvSpPr>
        <p:spPr>
          <a:xfrm>
            <a:off x="8656536" y="6570949"/>
            <a:ext cx="344966" cy="250838"/>
          </a:xfrm>
          <a:prstGeom prst="rect">
            <a:avLst/>
          </a:prstGeom>
        </p:spPr>
        <p:txBody>
          <a:bodyPr wrap="none">
            <a:spAutoFit/>
          </a:bodyPr>
          <a:lstStyle/>
          <a:p>
            <a:pPr defTabSz="455579"/>
            <a:fld id="{05A03566-1427-478B-8395-0C8C64553820}" type="slidenum">
              <a:rPr lang="en-GB" sz="1030" smtClean="0">
                <a:solidFill>
                  <a:prstClr val="black"/>
                </a:solidFill>
              </a:rPr>
              <a:pPr defTabSz="455579"/>
              <a:t>‹#›</a:t>
            </a:fld>
            <a:endParaRPr lang="en-GB" sz="1030" dirty="0">
              <a:solidFill>
                <a:prstClr val="black"/>
              </a:solidFill>
            </a:endParaRPr>
          </a:p>
        </p:txBody>
      </p:sp>
    </p:spTree>
    <p:extLst>
      <p:ext uri="{BB962C8B-B14F-4D97-AF65-F5344CB8AC3E}">
        <p14:creationId xmlns:p14="http://schemas.microsoft.com/office/powerpoint/2010/main" val="225575194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7" name="Title Placeholder 1"/>
          <p:cNvSpPr>
            <a:spLocks noGrp="1"/>
          </p:cNvSpPr>
          <p:nvPr>
            <p:ph type="title"/>
          </p:nvPr>
        </p:nvSpPr>
        <p:spPr bwMode="auto">
          <a:xfrm>
            <a:off x="456383" y="116446"/>
            <a:ext cx="7772809" cy="9908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0976" tIns="35488" rIns="70976" bIns="35488" numCol="1" anchor="ctr" anchorCtr="0" compatLnSpc="1">
            <a:prstTxWarp prst="textNoShape">
              <a:avLst/>
            </a:prstTxWarp>
          </a:bodyPr>
          <a:lstStyle/>
          <a:p>
            <a:pPr lvl="0"/>
            <a:r>
              <a:rPr lang="en-GB" altLang="en-US"/>
              <a:t>Click to edit Master title style</a:t>
            </a:r>
          </a:p>
        </p:txBody>
      </p:sp>
      <p:sp>
        <p:nvSpPr>
          <p:cNvPr id="1028" name="Text Placeholder 2"/>
          <p:cNvSpPr>
            <a:spLocks noGrp="1"/>
          </p:cNvSpPr>
          <p:nvPr>
            <p:ph type="body" idx="1"/>
          </p:nvPr>
        </p:nvSpPr>
        <p:spPr bwMode="auto">
          <a:xfrm>
            <a:off x="456383" y="1599588"/>
            <a:ext cx="8231237" cy="45270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0976" tIns="35488" rIns="70976" bIns="35488"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5" name="Footer Placeholder 4"/>
          <p:cNvSpPr>
            <a:spLocks noGrp="1"/>
          </p:cNvSpPr>
          <p:nvPr>
            <p:ph type="ftr" sz="quarter" idx="3"/>
          </p:nvPr>
        </p:nvSpPr>
        <p:spPr>
          <a:xfrm>
            <a:off x="456383" y="6355448"/>
            <a:ext cx="8231237" cy="365678"/>
          </a:xfrm>
          <a:prstGeom prst="rect">
            <a:avLst/>
          </a:prstGeom>
        </p:spPr>
        <p:txBody>
          <a:bodyPr vert="horz" wrap="square" lIns="70976" tIns="35488" rIns="70976" bIns="35488" numCol="1" anchor="ctr" anchorCtr="0" compatLnSpc="1">
            <a:prstTxWarp prst="textNoShape">
              <a:avLst/>
            </a:prstTxWarp>
          </a:bodyPr>
          <a:lstStyle>
            <a:lvl1pPr defTabSz="456694">
              <a:defRPr sz="1416" dirty="0">
                <a:solidFill>
                  <a:schemeClr val="bg1"/>
                </a:solidFill>
                <a:latin typeface="Arial" charset="0"/>
                <a:ea typeface="Geneva" charset="-128"/>
                <a:cs typeface="Arial" charset="0"/>
              </a:defRPr>
            </a:lvl1pPr>
          </a:lstStyle>
          <a:p>
            <a:pPr>
              <a:defRPr/>
            </a:pPr>
            <a:endParaRPr lang="en-US" altLang="en-US" dirty="0">
              <a:solidFill>
                <a:prstClr val="white"/>
              </a:solidFill>
            </a:endParaRPr>
          </a:p>
        </p:txBody>
      </p:sp>
    </p:spTree>
    <p:extLst>
      <p:ext uri="{BB962C8B-B14F-4D97-AF65-F5344CB8AC3E}">
        <p14:creationId xmlns:p14="http://schemas.microsoft.com/office/powerpoint/2010/main" val="3873687491"/>
      </p:ext>
    </p:extLst>
  </p:cSld>
  <p:clrMap bg1="lt1" tx1="dk1" bg2="lt2" tx2="dk2" accent1="accent1" accent2="accent2" accent3="accent3" accent4="accent4" accent5="accent5" accent6="accent6" hlink="hlink" folHlink="folHlink"/>
  <p:sldLayoutIdLst>
    <p:sldLayoutId id="2147483910" r:id="rId1"/>
    <p:sldLayoutId id="2147483911" r:id="rId2"/>
    <p:sldLayoutId id="2147483912" r:id="rId3"/>
  </p:sldLayoutIdLst>
  <p:txStyles>
    <p:titleStyle>
      <a:lvl1pPr algn="l" defTabSz="455579" rtl="0" eaLnBrk="0" fontAlgn="base" hangingPunct="0">
        <a:spcBef>
          <a:spcPct val="0"/>
        </a:spcBef>
        <a:spcAft>
          <a:spcPct val="0"/>
        </a:spcAft>
        <a:defRPr sz="3603" b="1" kern="1200">
          <a:solidFill>
            <a:srgbClr val="2655A0"/>
          </a:solidFill>
          <a:latin typeface="Arial"/>
          <a:ea typeface="Geneva" charset="-128"/>
          <a:cs typeface="Arial"/>
        </a:defRPr>
      </a:lvl1pPr>
      <a:lvl2pPr algn="l" defTabSz="455579" rtl="0" eaLnBrk="0" fontAlgn="base" hangingPunct="0">
        <a:spcBef>
          <a:spcPct val="0"/>
        </a:spcBef>
        <a:spcAft>
          <a:spcPct val="0"/>
        </a:spcAft>
        <a:defRPr sz="3603" b="1">
          <a:solidFill>
            <a:srgbClr val="2655A0"/>
          </a:solidFill>
          <a:latin typeface="Arial" charset="0"/>
          <a:ea typeface="Geneva" charset="-128"/>
          <a:cs typeface="Arial" charset="0"/>
        </a:defRPr>
      </a:lvl2pPr>
      <a:lvl3pPr algn="l" defTabSz="455579" rtl="0" eaLnBrk="0" fontAlgn="base" hangingPunct="0">
        <a:spcBef>
          <a:spcPct val="0"/>
        </a:spcBef>
        <a:spcAft>
          <a:spcPct val="0"/>
        </a:spcAft>
        <a:defRPr sz="3603" b="1">
          <a:solidFill>
            <a:srgbClr val="2655A0"/>
          </a:solidFill>
          <a:latin typeface="Arial" charset="0"/>
          <a:ea typeface="Geneva" charset="-128"/>
          <a:cs typeface="Arial" charset="0"/>
        </a:defRPr>
      </a:lvl3pPr>
      <a:lvl4pPr algn="l" defTabSz="455579" rtl="0" eaLnBrk="0" fontAlgn="base" hangingPunct="0">
        <a:spcBef>
          <a:spcPct val="0"/>
        </a:spcBef>
        <a:spcAft>
          <a:spcPct val="0"/>
        </a:spcAft>
        <a:defRPr sz="3603" b="1">
          <a:solidFill>
            <a:srgbClr val="2655A0"/>
          </a:solidFill>
          <a:latin typeface="Arial" charset="0"/>
          <a:ea typeface="Geneva" charset="-128"/>
          <a:cs typeface="Arial" charset="0"/>
        </a:defRPr>
      </a:lvl4pPr>
      <a:lvl5pPr algn="l" defTabSz="455579" rtl="0" eaLnBrk="0" fontAlgn="base" hangingPunct="0">
        <a:spcBef>
          <a:spcPct val="0"/>
        </a:spcBef>
        <a:spcAft>
          <a:spcPct val="0"/>
        </a:spcAft>
        <a:defRPr sz="3603" b="1">
          <a:solidFill>
            <a:srgbClr val="2655A0"/>
          </a:solidFill>
          <a:latin typeface="Arial" charset="0"/>
          <a:ea typeface="Geneva" charset="-128"/>
          <a:cs typeface="Arial" charset="0"/>
        </a:defRPr>
      </a:lvl5pPr>
      <a:lvl6pPr marL="456694" algn="l" defTabSz="456694" rtl="0" fontAlgn="base">
        <a:spcBef>
          <a:spcPct val="0"/>
        </a:spcBef>
        <a:spcAft>
          <a:spcPct val="0"/>
        </a:spcAft>
        <a:defRPr sz="3603" b="1">
          <a:solidFill>
            <a:srgbClr val="2655A0"/>
          </a:solidFill>
          <a:latin typeface="Arial" charset="0"/>
          <a:ea typeface="Geneva" charset="-128"/>
        </a:defRPr>
      </a:lvl6pPr>
      <a:lvl7pPr marL="913386" algn="l" defTabSz="456694" rtl="0" fontAlgn="base">
        <a:spcBef>
          <a:spcPct val="0"/>
        </a:spcBef>
        <a:spcAft>
          <a:spcPct val="0"/>
        </a:spcAft>
        <a:defRPr sz="3603" b="1">
          <a:solidFill>
            <a:srgbClr val="2655A0"/>
          </a:solidFill>
          <a:latin typeface="Arial" charset="0"/>
          <a:ea typeface="Geneva" charset="-128"/>
        </a:defRPr>
      </a:lvl7pPr>
      <a:lvl8pPr marL="1370080" algn="l" defTabSz="456694" rtl="0" fontAlgn="base">
        <a:spcBef>
          <a:spcPct val="0"/>
        </a:spcBef>
        <a:spcAft>
          <a:spcPct val="0"/>
        </a:spcAft>
        <a:defRPr sz="3603" b="1">
          <a:solidFill>
            <a:srgbClr val="2655A0"/>
          </a:solidFill>
          <a:latin typeface="Arial" charset="0"/>
          <a:ea typeface="Geneva" charset="-128"/>
        </a:defRPr>
      </a:lvl8pPr>
      <a:lvl9pPr marL="1826774" algn="l" defTabSz="456694" rtl="0" fontAlgn="base">
        <a:spcBef>
          <a:spcPct val="0"/>
        </a:spcBef>
        <a:spcAft>
          <a:spcPct val="0"/>
        </a:spcAft>
        <a:defRPr sz="3603" b="1">
          <a:solidFill>
            <a:srgbClr val="2655A0"/>
          </a:solidFill>
          <a:latin typeface="Arial" charset="0"/>
          <a:ea typeface="Geneva" charset="-128"/>
        </a:defRPr>
      </a:lvl9pPr>
    </p:titleStyle>
    <p:bodyStyle>
      <a:lvl1pPr marL="341174" indent="-341174" algn="l" defTabSz="455579" rtl="0" eaLnBrk="0" fontAlgn="base" hangingPunct="0">
        <a:spcBef>
          <a:spcPct val="20000"/>
        </a:spcBef>
        <a:spcAft>
          <a:spcPct val="0"/>
        </a:spcAft>
        <a:buClr>
          <a:schemeClr val="tx2"/>
        </a:buClr>
        <a:buFont typeface="Wingdings" pitchFamily="2" charset="2"/>
        <a:buChar char="§"/>
        <a:defRPr sz="2059" kern="1200">
          <a:solidFill>
            <a:schemeClr val="tx1"/>
          </a:solidFill>
          <a:latin typeface="Arial"/>
          <a:ea typeface="Geneva" charset="-128"/>
          <a:cs typeface="Arial"/>
        </a:defRPr>
      </a:lvl1pPr>
      <a:lvl2pPr marL="741593" indent="-283971" algn="l" defTabSz="455579" rtl="0" eaLnBrk="0" fontAlgn="base" hangingPunct="0">
        <a:spcBef>
          <a:spcPct val="20000"/>
        </a:spcBef>
        <a:spcAft>
          <a:spcPct val="0"/>
        </a:spcAft>
        <a:buClr>
          <a:schemeClr val="tx2"/>
        </a:buClr>
        <a:buFont typeface="Wingdings" pitchFamily="2" charset="2"/>
        <a:buChar char="§"/>
        <a:defRPr sz="2059" kern="1200">
          <a:solidFill>
            <a:schemeClr val="tx1"/>
          </a:solidFill>
          <a:latin typeface="Arial"/>
          <a:ea typeface="Geneva" charset="-128"/>
          <a:cs typeface="Arial"/>
        </a:defRPr>
      </a:lvl2pPr>
      <a:lvl3pPr marL="1139968" indent="-226769" algn="l" defTabSz="455579" rtl="0" eaLnBrk="0" fontAlgn="base" hangingPunct="0">
        <a:spcBef>
          <a:spcPct val="20000"/>
        </a:spcBef>
        <a:spcAft>
          <a:spcPct val="0"/>
        </a:spcAft>
        <a:buClr>
          <a:schemeClr val="tx2"/>
        </a:buClr>
        <a:buFont typeface="Wingdings" pitchFamily="2" charset="2"/>
        <a:buChar char="§"/>
        <a:defRPr sz="2059" kern="1200">
          <a:solidFill>
            <a:schemeClr val="tx1"/>
          </a:solidFill>
          <a:latin typeface="Arial"/>
          <a:ea typeface="Geneva" charset="-128"/>
          <a:cs typeface="Arial"/>
        </a:defRPr>
      </a:lvl3pPr>
      <a:lvl4pPr marL="1597590" indent="-226769" algn="l" defTabSz="455579" rtl="0" eaLnBrk="0" fontAlgn="base" hangingPunct="0">
        <a:spcBef>
          <a:spcPct val="20000"/>
        </a:spcBef>
        <a:spcAft>
          <a:spcPct val="0"/>
        </a:spcAft>
        <a:buClr>
          <a:schemeClr val="tx2"/>
        </a:buClr>
        <a:buFont typeface="Wingdings" pitchFamily="2" charset="2"/>
        <a:buChar char="§"/>
        <a:defRPr sz="2059" kern="1200">
          <a:solidFill>
            <a:schemeClr val="tx1"/>
          </a:solidFill>
          <a:latin typeface="Arial"/>
          <a:ea typeface="Geneva" charset="-128"/>
          <a:cs typeface="Arial"/>
        </a:defRPr>
      </a:lvl4pPr>
      <a:lvl5pPr marL="2053169" indent="-226769" algn="l" defTabSz="455579" rtl="0" eaLnBrk="0" fontAlgn="base" hangingPunct="0">
        <a:spcBef>
          <a:spcPct val="20000"/>
        </a:spcBef>
        <a:spcAft>
          <a:spcPct val="0"/>
        </a:spcAft>
        <a:buClr>
          <a:schemeClr val="tx2"/>
        </a:buClr>
        <a:buFont typeface="Wingdings" pitchFamily="2" charset="2"/>
        <a:buChar char="§"/>
        <a:defRPr sz="2059" kern="1200">
          <a:solidFill>
            <a:schemeClr val="tx1"/>
          </a:solidFill>
          <a:latin typeface="Arial"/>
          <a:ea typeface="Geneva" charset="-128"/>
          <a:cs typeface="Arial"/>
        </a:defRPr>
      </a:lvl5pPr>
      <a:lvl6pPr marL="2511814" indent="-228346" algn="l" defTabSz="456694" rtl="0" eaLnBrk="1" latinLnBrk="0" hangingPunct="1">
        <a:spcBef>
          <a:spcPct val="20000"/>
        </a:spcBef>
        <a:buFont typeface="Arial"/>
        <a:buChar char="•"/>
        <a:defRPr sz="2059" kern="1200">
          <a:solidFill>
            <a:schemeClr val="tx1"/>
          </a:solidFill>
          <a:latin typeface="+mn-lt"/>
          <a:ea typeface="+mn-ea"/>
          <a:cs typeface="+mn-cs"/>
        </a:defRPr>
      </a:lvl6pPr>
      <a:lvl7pPr marL="2968506" indent="-228346" algn="l" defTabSz="456694" rtl="0" eaLnBrk="1" latinLnBrk="0" hangingPunct="1">
        <a:spcBef>
          <a:spcPct val="20000"/>
        </a:spcBef>
        <a:buFont typeface="Arial"/>
        <a:buChar char="•"/>
        <a:defRPr sz="2059" kern="1200">
          <a:solidFill>
            <a:schemeClr val="tx1"/>
          </a:solidFill>
          <a:latin typeface="+mn-lt"/>
          <a:ea typeface="+mn-ea"/>
          <a:cs typeface="+mn-cs"/>
        </a:defRPr>
      </a:lvl7pPr>
      <a:lvl8pPr marL="3425200" indent="-228346" algn="l" defTabSz="456694" rtl="0" eaLnBrk="1" latinLnBrk="0" hangingPunct="1">
        <a:spcBef>
          <a:spcPct val="20000"/>
        </a:spcBef>
        <a:buFont typeface="Arial"/>
        <a:buChar char="•"/>
        <a:defRPr sz="2059" kern="1200">
          <a:solidFill>
            <a:schemeClr val="tx1"/>
          </a:solidFill>
          <a:latin typeface="+mn-lt"/>
          <a:ea typeface="+mn-ea"/>
          <a:cs typeface="+mn-cs"/>
        </a:defRPr>
      </a:lvl8pPr>
      <a:lvl9pPr marL="3881893" indent="-228346" algn="l" defTabSz="456694" rtl="0" eaLnBrk="1" latinLnBrk="0" hangingPunct="1">
        <a:spcBef>
          <a:spcPct val="20000"/>
        </a:spcBef>
        <a:buFont typeface="Arial"/>
        <a:buChar char="•"/>
        <a:defRPr sz="2059" kern="1200">
          <a:solidFill>
            <a:schemeClr val="tx1"/>
          </a:solidFill>
          <a:latin typeface="+mn-lt"/>
          <a:ea typeface="+mn-ea"/>
          <a:cs typeface="+mn-cs"/>
        </a:defRPr>
      </a:lvl9pPr>
    </p:bodyStyle>
    <p:otherStyle>
      <a:defPPr>
        <a:defRPr lang="en-US"/>
      </a:defPPr>
      <a:lvl1pPr marL="0" algn="l" defTabSz="456694" rtl="0" eaLnBrk="1" latinLnBrk="0" hangingPunct="1">
        <a:defRPr sz="1802" kern="1200">
          <a:solidFill>
            <a:schemeClr val="tx1"/>
          </a:solidFill>
          <a:latin typeface="+mn-lt"/>
          <a:ea typeface="+mn-ea"/>
          <a:cs typeface="+mn-cs"/>
        </a:defRPr>
      </a:lvl1pPr>
      <a:lvl2pPr marL="456694" algn="l" defTabSz="456694" rtl="0" eaLnBrk="1" latinLnBrk="0" hangingPunct="1">
        <a:defRPr sz="1802" kern="1200">
          <a:solidFill>
            <a:schemeClr val="tx1"/>
          </a:solidFill>
          <a:latin typeface="+mn-lt"/>
          <a:ea typeface="+mn-ea"/>
          <a:cs typeface="+mn-cs"/>
        </a:defRPr>
      </a:lvl2pPr>
      <a:lvl3pPr marL="913386" algn="l" defTabSz="456694" rtl="0" eaLnBrk="1" latinLnBrk="0" hangingPunct="1">
        <a:defRPr sz="1802" kern="1200">
          <a:solidFill>
            <a:schemeClr val="tx1"/>
          </a:solidFill>
          <a:latin typeface="+mn-lt"/>
          <a:ea typeface="+mn-ea"/>
          <a:cs typeface="+mn-cs"/>
        </a:defRPr>
      </a:lvl3pPr>
      <a:lvl4pPr marL="1370080" algn="l" defTabSz="456694" rtl="0" eaLnBrk="1" latinLnBrk="0" hangingPunct="1">
        <a:defRPr sz="1802" kern="1200">
          <a:solidFill>
            <a:schemeClr val="tx1"/>
          </a:solidFill>
          <a:latin typeface="+mn-lt"/>
          <a:ea typeface="+mn-ea"/>
          <a:cs typeface="+mn-cs"/>
        </a:defRPr>
      </a:lvl4pPr>
      <a:lvl5pPr marL="1826774" algn="l" defTabSz="456694" rtl="0" eaLnBrk="1" latinLnBrk="0" hangingPunct="1">
        <a:defRPr sz="1802" kern="1200">
          <a:solidFill>
            <a:schemeClr val="tx1"/>
          </a:solidFill>
          <a:latin typeface="+mn-lt"/>
          <a:ea typeface="+mn-ea"/>
          <a:cs typeface="+mn-cs"/>
        </a:defRPr>
      </a:lvl5pPr>
      <a:lvl6pPr marL="2283466" algn="l" defTabSz="456694" rtl="0" eaLnBrk="1" latinLnBrk="0" hangingPunct="1">
        <a:defRPr sz="1802" kern="1200">
          <a:solidFill>
            <a:schemeClr val="tx1"/>
          </a:solidFill>
          <a:latin typeface="+mn-lt"/>
          <a:ea typeface="+mn-ea"/>
          <a:cs typeface="+mn-cs"/>
        </a:defRPr>
      </a:lvl6pPr>
      <a:lvl7pPr marL="2740160" algn="l" defTabSz="456694" rtl="0" eaLnBrk="1" latinLnBrk="0" hangingPunct="1">
        <a:defRPr sz="1802" kern="1200">
          <a:solidFill>
            <a:schemeClr val="tx1"/>
          </a:solidFill>
          <a:latin typeface="+mn-lt"/>
          <a:ea typeface="+mn-ea"/>
          <a:cs typeface="+mn-cs"/>
        </a:defRPr>
      </a:lvl7pPr>
      <a:lvl8pPr marL="3196853" algn="l" defTabSz="456694" rtl="0" eaLnBrk="1" latinLnBrk="0" hangingPunct="1">
        <a:defRPr sz="1802" kern="1200">
          <a:solidFill>
            <a:schemeClr val="tx1"/>
          </a:solidFill>
          <a:latin typeface="+mn-lt"/>
          <a:ea typeface="+mn-ea"/>
          <a:cs typeface="+mn-cs"/>
        </a:defRPr>
      </a:lvl8pPr>
      <a:lvl9pPr marL="3653546" algn="l" defTabSz="456694" rtl="0" eaLnBrk="1" latinLnBrk="0" hangingPunct="1">
        <a:defRPr sz="1802"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file:///\\fhg-fs02\Finance\Management%20Accounts\2020-21\Outturn\09%20-%20Dec%202020\Outturn%20December%20Stats%20Quarterly%20Return.xlsx!1!R2C2:R31C10" TargetMode="External"/><Relationship Id="rId2" Type="http://schemas.openxmlformats.org/officeDocument/2006/relationships/notesSlide" Target="../notesSlides/notesSlide1.xml"/><Relationship Id="rId1" Type="http://schemas.openxmlformats.org/officeDocument/2006/relationships/slideLayout" Target="../slideLayouts/slideLayout3.xml"/><Relationship Id="rId4" Type="http://schemas.openxmlformats.org/officeDocument/2006/relationships/image" Target="../media/image3.emf"/></Relationships>
</file>

<file path=ppt/slides/_rels/slide2.xml.rels><?xml version="1.0" encoding="UTF-8" standalone="yes"?>
<Relationships xmlns="http://schemas.openxmlformats.org/package/2006/relationships"><Relationship Id="rId3" Type="http://schemas.openxmlformats.org/officeDocument/2006/relationships/oleObject" Target="file:///\\fhg-fs02\Finance\Management%20Accounts\2020-21\Outturn\09%20-%20Dec%202020\Outturn%20December%20Stats%20Quarterly%20Return.xlsx!8%20(2)!R2C2:R24C10" TargetMode="External"/><Relationship Id="rId2" Type="http://schemas.openxmlformats.org/officeDocument/2006/relationships/notesSlide" Target="../notesSlides/notesSlide2.xml"/><Relationship Id="rId1" Type="http://schemas.openxmlformats.org/officeDocument/2006/relationships/slideLayout" Target="../slideLayouts/slideLayout3.xml"/><Relationship Id="rId6" Type="http://schemas.openxmlformats.org/officeDocument/2006/relationships/image" Target="../media/image5.emf"/><Relationship Id="rId5" Type="http://schemas.openxmlformats.org/officeDocument/2006/relationships/oleObject" Target="file:///\\fhg-fs02\Finance\Management%20Accounts\2020-21\Outturn\09%20-%20Dec%202020\Outturn%20December%20Stats%20Quarterly%20Return.xlsx!1a!R2C2:R24C10" TargetMode="External"/><Relationship Id="rId4" Type="http://schemas.openxmlformats.org/officeDocument/2006/relationships/image" Target="../media/image4.emf"/></Relationships>
</file>

<file path=ppt/slides/_rels/slide3.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oleObject" Target="file:///\\fhg-fs02\Finance\Management%20Accounts\2020-21\Outturn\09%20-%20Dec%202020\Outturn%20December%20Stats%20Quarterly%20Return.xlsx!2!R2C2:R35C10" TargetMode="Externa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oleObject" Target="file:///\\fhg-fs02\Finance\Management%20Accounts\2020-21\Outturn\09%20-%20Dec%202020\Outturn%20December%20Stats%20Quarterly%20Return.xlsx!3!R2C2:R34C10" TargetMode="Externa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bwMode="auto">
          <a:xfrm>
            <a:off x="19803" y="48183"/>
            <a:ext cx="9081116" cy="2631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36" tIns="45668" rIns="91336" bIns="45668" anchor="ctr"/>
          <a:lstStyle>
            <a:lvl1pPr marL="342900" indent="-342900" eaLnBrk="0" hangingPunct="0">
              <a:spcBef>
                <a:spcPct val="20000"/>
              </a:spcBef>
              <a:buClr>
                <a:schemeClr val="tx2"/>
              </a:buClr>
              <a:buFont typeface="Wingdings" pitchFamily="2" charset="2"/>
              <a:buChar char="§"/>
              <a:defRPr sz="1600">
                <a:solidFill>
                  <a:schemeClr val="tx1"/>
                </a:solidFill>
                <a:latin typeface="Arial" pitchFamily="34" charset="0"/>
                <a:ea typeface="Geneva" charset="0"/>
                <a:cs typeface="Arial" pitchFamily="34" charset="0"/>
              </a:defRPr>
            </a:lvl1pPr>
            <a:lvl2pPr eaLnBrk="0" hangingPunct="0">
              <a:spcBef>
                <a:spcPct val="20000"/>
              </a:spcBef>
              <a:buClr>
                <a:schemeClr val="tx2"/>
              </a:buClr>
              <a:buFont typeface="Wingdings" pitchFamily="2" charset="2"/>
              <a:buChar char="§"/>
              <a:defRPr sz="1600">
                <a:solidFill>
                  <a:schemeClr val="tx1"/>
                </a:solidFill>
                <a:latin typeface="Arial" pitchFamily="34" charset="0"/>
                <a:ea typeface="Geneva" charset="0"/>
                <a:cs typeface="Arial" pitchFamily="34" charset="0"/>
              </a:defRPr>
            </a:lvl2pPr>
            <a:lvl3pPr marL="1143000" indent="-228600" eaLnBrk="0" hangingPunct="0">
              <a:spcBef>
                <a:spcPct val="20000"/>
              </a:spcBef>
              <a:buClr>
                <a:schemeClr val="tx2"/>
              </a:buClr>
              <a:buFont typeface="Wingdings" pitchFamily="2" charset="2"/>
              <a:buChar char="§"/>
              <a:defRPr sz="1600">
                <a:solidFill>
                  <a:schemeClr val="tx1"/>
                </a:solidFill>
                <a:latin typeface="Arial" pitchFamily="34" charset="0"/>
                <a:ea typeface="Geneva" charset="0"/>
                <a:cs typeface="Arial" pitchFamily="34" charset="0"/>
              </a:defRPr>
            </a:lvl3pPr>
            <a:lvl4pPr marL="1600200" indent="-228600" eaLnBrk="0" hangingPunct="0">
              <a:spcBef>
                <a:spcPct val="20000"/>
              </a:spcBef>
              <a:buClr>
                <a:schemeClr val="tx2"/>
              </a:buClr>
              <a:buFont typeface="Wingdings" pitchFamily="2" charset="2"/>
              <a:buChar char="§"/>
              <a:defRPr sz="1600">
                <a:solidFill>
                  <a:schemeClr val="tx1"/>
                </a:solidFill>
                <a:latin typeface="Arial" pitchFamily="34" charset="0"/>
                <a:ea typeface="Geneva" charset="0"/>
                <a:cs typeface="Arial" pitchFamily="34" charset="0"/>
              </a:defRPr>
            </a:lvl4pPr>
            <a:lvl5pPr marL="2057400" indent="-228600" eaLnBrk="0" hangingPunct="0">
              <a:spcBef>
                <a:spcPct val="20000"/>
              </a:spcBef>
              <a:buClr>
                <a:schemeClr val="tx2"/>
              </a:buClr>
              <a:buFont typeface="Wingdings" pitchFamily="2" charset="2"/>
              <a:buChar char="§"/>
              <a:defRPr sz="1600">
                <a:solidFill>
                  <a:schemeClr val="tx1"/>
                </a:solidFill>
                <a:latin typeface="Arial" pitchFamily="34" charset="0"/>
                <a:ea typeface="Geneva" charset="0"/>
                <a:cs typeface="Arial" pitchFamily="34" charset="0"/>
              </a:defRPr>
            </a:lvl5pPr>
            <a:lvl6pPr marL="2514600" indent="-228600" defTabSz="354013" eaLnBrk="0" fontAlgn="base" hangingPunct="0">
              <a:spcBef>
                <a:spcPct val="20000"/>
              </a:spcBef>
              <a:spcAft>
                <a:spcPct val="0"/>
              </a:spcAft>
              <a:buClr>
                <a:schemeClr val="tx2"/>
              </a:buClr>
              <a:buFont typeface="Wingdings" pitchFamily="2" charset="2"/>
              <a:buChar char="§"/>
              <a:defRPr sz="1600">
                <a:solidFill>
                  <a:schemeClr val="tx1"/>
                </a:solidFill>
                <a:latin typeface="Arial" pitchFamily="34" charset="0"/>
                <a:ea typeface="Geneva" charset="0"/>
                <a:cs typeface="Arial" pitchFamily="34" charset="0"/>
              </a:defRPr>
            </a:lvl6pPr>
            <a:lvl7pPr marL="2971800" indent="-228600" defTabSz="354013" eaLnBrk="0" fontAlgn="base" hangingPunct="0">
              <a:spcBef>
                <a:spcPct val="20000"/>
              </a:spcBef>
              <a:spcAft>
                <a:spcPct val="0"/>
              </a:spcAft>
              <a:buClr>
                <a:schemeClr val="tx2"/>
              </a:buClr>
              <a:buFont typeface="Wingdings" pitchFamily="2" charset="2"/>
              <a:buChar char="§"/>
              <a:defRPr sz="1600">
                <a:solidFill>
                  <a:schemeClr val="tx1"/>
                </a:solidFill>
                <a:latin typeface="Arial" pitchFamily="34" charset="0"/>
                <a:ea typeface="Geneva" charset="0"/>
                <a:cs typeface="Arial" pitchFamily="34" charset="0"/>
              </a:defRPr>
            </a:lvl7pPr>
            <a:lvl8pPr marL="3429000" indent="-228600" defTabSz="354013" eaLnBrk="0" fontAlgn="base" hangingPunct="0">
              <a:spcBef>
                <a:spcPct val="20000"/>
              </a:spcBef>
              <a:spcAft>
                <a:spcPct val="0"/>
              </a:spcAft>
              <a:buClr>
                <a:schemeClr val="tx2"/>
              </a:buClr>
              <a:buFont typeface="Wingdings" pitchFamily="2" charset="2"/>
              <a:buChar char="§"/>
              <a:defRPr sz="1600">
                <a:solidFill>
                  <a:schemeClr val="tx1"/>
                </a:solidFill>
                <a:latin typeface="Arial" pitchFamily="34" charset="0"/>
                <a:ea typeface="Geneva" charset="0"/>
                <a:cs typeface="Arial" pitchFamily="34" charset="0"/>
              </a:defRPr>
            </a:lvl8pPr>
            <a:lvl9pPr marL="3886200" indent="-228600" defTabSz="354013" eaLnBrk="0" fontAlgn="base" hangingPunct="0">
              <a:spcBef>
                <a:spcPct val="20000"/>
              </a:spcBef>
              <a:spcAft>
                <a:spcPct val="0"/>
              </a:spcAft>
              <a:buClr>
                <a:schemeClr val="tx2"/>
              </a:buClr>
              <a:buFont typeface="Wingdings" pitchFamily="2" charset="2"/>
              <a:buChar char="§"/>
              <a:defRPr sz="1600">
                <a:solidFill>
                  <a:schemeClr val="tx1"/>
                </a:solidFill>
                <a:latin typeface="Arial" pitchFamily="34" charset="0"/>
                <a:ea typeface="Geneva" charset="0"/>
                <a:cs typeface="Arial" pitchFamily="34" charset="0"/>
              </a:defRPr>
            </a:lvl9pPr>
          </a:lstStyle>
          <a:p>
            <a:pPr marL="0" lvl="1" indent="0" defTabSz="455579">
              <a:lnSpc>
                <a:spcPct val="120000"/>
              </a:lnSpc>
              <a:spcBef>
                <a:spcPct val="0"/>
              </a:spcBef>
              <a:buClrTx/>
              <a:buNone/>
            </a:pPr>
            <a:r>
              <a:rPr lang="en-US" altLang="en-US" sz="1100" b="1" dirty="0">
                <a:solidFill>
                  <a:prstClr val="white"/>
                </a:solidFill>
                <a:ea typeface="ＭＳ Ｐゴシック" pitchFamily="34" charset="-128"/>
              </a:rPr>
              <a:t>1. Financial update: </a:t>
            </a:r>
            <a:r>
              <a:rPr lang="en-US" altLang="en-US" sz="1100" b="1" dirty="0">
                <a:solidFill>
                  <a:prstClr val="white"/>
                </a:solidFill>
              </a:rPr>
              <a:t>Consolidated Statement </a:t>
            </a:r>
            <a:r>
              <a:rPr lang="en-US" altLang="en-US" sz="1050" b="1" dirty="0">
                <a:solidFill>
                  <a:prstClr val="white"/>
                </a:solidFill>
              </a:rPr>
              <a:t>of</a:t>
            </a:r>
            <a:r>
              <a:rPr lang="en-US" altLang="en-US" sz="1100" b="1" dirty="0">
                <a:solidFill>
                  <a:prstClr val="white"/>
                </a:solidFill>
              </a:rPr>
              <a:t> Comprehensive Income Summary (SOCI) </a:t>
            </a:r>
            <a:r>
              <a:rPr lang="en-GB" altLang="en-US" sz="1100" b="1" dirty="0">
                <a:solidFill>
                  <a:schemeClr val="bg1"/>
                </a:solidFill>
              </a:rPr>
              <a:t>To 31 December 2020</a:t>
            </a:r>
          </a:p>
        </p:txBody>
      </p:sp>
      <p:sp>
        <p:nvSpPr>
          <p:cNvPr id="5" name="TextBox 4">
            <a:extLst>
              <a:ext uri="{FF2B5EF4-FFF2-40B4-BE49-F238E27FC236}">
                <a16:creationId xmlns:a16="http://schemas.microsoft.com/office/drawing/2014/main" id="{E19AB2FD-BDAD-409B-A3B9-E2505827E08C}"/>
              </a:ext>
            </a:extLst>
          </p:cNvPr>
          <p:cNvSpPr txBox="1"/>
          <p:nvPr/>
        </p:nvSpPr>
        <p:spPr>
          <a:xfrm>
            <a:off x="49213" y="4188589"/>
            <a:ext cx="8987283" cy="2354491"/>
          </a:xfrm>
          <a:prstGeom prst="rect">
            <a:avLst/>
          </a:prstGeom>
          <a:noFill/>
        </p:spPr>
        <p:txBody>
          <a:bodyPr wrap="square" rtlCol="0">
            <a:spAutoFit/>
          </a:bodyPr>
          <a:lstStyle/>
          <a:p>
            <a:pPr algn="just" defTabSz="914400" fontAlgn="auto">
              <a:spcBef>
                <a:spcPts val="0"/>
              </a:spcBef>
              <a:spcAft>
                <a:spcPts val="0"/>
              </a:spcAft>
              <a:tabLst>
                <a:tab pos="0" algn="l"/>
                <a:tab pos="361950" algn="l"/>
                <a:tab pos="447675" algn="l"/>
              </a:tabLst>
            </a:pPr>
            <a:r>
              <a:rPr lang="en-GB" sz="1000" b="1" dirty="0">
                <a:solidFill>
                  <a:srgbClr val="0070C0"/>
                </a:solidFill>
                <a:ea typeface="+mn-ea"/>
                <a:cs typeface="Arial" panose="020B0604020202020204" pitchFamily="34" charset="0"/>
              </a:rPr>
              <a:t>Social Housing Lettings costs </a:t>
            </a:r>
          </a:p>
          <a:p>
            <a:pPr algn="just" defTabSz="914400" fontAlgn="auto">
              <a:spcBef>
                <a:spcPts val="0"/>
              </a:spcBef>
              <a:spcAft>
                <a:spcPts val="0"/>
              </a:spcAft>
              <a:tabLst>
                <a:tab pos="0" algn="l"/>
                <a:tab pos="361950" algn="l"/>
                <a:tab pos="447675" algn="l"/>
              </a:tabLst>
            </a:pPr>
            <a:r>
              <a:rPr lang="en-GB" sz="1000" dirty="0">
                <a:solidFill>
                  <a:prstClr val="black"/>
                </a:solidFill>
                <a:cs typeface="Arial" panose="020B0604020202020204" pitchFamily="34" charset="0"/>
              </a:rPr>
              <a:t>£1,714k favourable to YTD Budget due to: Depreciation (£207k); Revenue repairs (£349k); Services costs (£233k); Bad debts (£163k); Direct costs (£87k); and FHG costs (£676k).  The FHG underspends relate to pension one off lump sum payments were budgeted at a higher amount and then renegotiated downwards after the budget was set (£302k); FTEs are currently 24 below budget (£519k); other minor non pay adverse variances (£19k).  These are offset by £164k lower costs being apportioned out of social housing lettings. </a:t>
            </a:r>
          </a:p>
          <a:p>
            <a:pPr algn="just" defTabSz="914400" fontAlgn="auto">
              <a:spcBef>
                <a:spcPts val="0"/>
              </a:spcBef>
              <a:spcAft>
                <a:spcPts val="0"/>
              </a:spcAft>
              <a:tabLst>
                <a:tab pos="0" algn="l"/>
                <a:tab pos="361950" algn="l"/>
                <a:tab pos="447675" algn="l"/>
              </a:tabLst>
            </a:pPr>
            <a:endParaRPr lang="en-GB" sz="500" dirty="0">
              <a:solidFill>
                <a:prstClr val="black"/>
              </a:solidFill>
              <a:cs typeface="Arial" panose="020B0604020202020204" pitchFamily="34" charset="0"/>
            </a:endParaRPr>
          </a:p>
          <a:p>
            <a:pPr algn="just" defTabSz="914400" fontAlgn="auto">
              <a:spcBef>
                <a:spcPts val="0"/>
              </a:spcBef>
              <a:spcAft>
                <a:spcPts val="0"/>
              </a:spcAft>
              <a:tabLst>
                <a:tab pos="0" algn="l"/>
                <a:tab pos="361950" algn="l"/>
                <a:tab pos="447675" algn="l"/>
              </a:tabLst>
            </a:pPr>
            <a:r>
              <a:rPr lang="en-GB" sz="1000" dirty="0">
                <a:cs typeface="Arial" panose="020B0604020202020204" pitchFamily="34" charset="0"/>
              </a:rPr>
              <a:t>The FYF assumes the underspend will be £908k by the year end made up of: Depreciation of new developments (£191k); Services costs (£277k); Bad debts (£184k); Direct costs (£143k); and FHG costs (£529k). This underspend has been offset £414k revenue repairs overspend (£261k voids in Daventry and £154k on other repairs.) </a:t>
            </a:r>
          </a:p>
          <a:p>
            <a:pPr algn="just" defTabSz="914400" fontAlgn="auto">
              <a:spcBef>
                <a:spcPts val="0"/>
              </a:spcBef>
              <a:spcAft>
                <a:spcPts val="0"/>
              </a:spcAft>
              <a:tabLst>
                <a:tab pos="0" algn="l"/>
                <a:tab pos="361950" algn="l"/>
                <a:tab pos="447675" algn="l"/>
              </a:tabLst>
            </a:pPr>
            <a:endParaRPr lang="en-GB" sz="400" dirty="0">
              <a:solidFill>
                <a:prstClr val="black"/>
              </a:solidFill>
              <a:cs typeface="Arial" panose="020B0604020202020204" pitchFamily="34" charset="0"/>
            </a:endParaRPr>
          </a:p>
          <a:p>
            <a:pPr algn="just" defTabSz="914400" fontAlgn="auto">
              <a:spcBef>
                <a:spcPts val="0"/>
              </a:spcBef>
              <a:spcAft>
                <a:spcPts val="0"/>
              </a:spcAft>
              <a:tabLst>
                <a:tab pos="0" algn="l"/>
                <a:tab pos="361950" algn="l"/>
                <a:tab pos="447675" algn="l"/>
              </a:tabLst>
            </a:pPr>
            <a:r>
              <a:rPr lang="en-GB" sz="1000" b="1" dirty="0">
                <a:solidFill>
                  <a:srgbClr val="0070C0"/>
                </a:solidFill>
                <a:cs typeface="Arial" panose="020B0604020202020204" pitchFamily="34" charset="0"/>
              </a:rPr>
              <a:t>Other social housing costs and non social housing costs</a:t>
            </a:r>
            <a:r>
              <a:rPr lang="en-GB" sz="1000" dirty="0">
                <a:cs typeface="Arial" panose="020B0604020202020204" pitchFamily="34" charset="0"/>
              </a:rPr>
              <a:t> – see next page</a:t>
            </a:r>
          </a:p>
          <a:p>
            <a:pPr algn="just" defTabSz="914400" fontAlgn="auto">
              <a:spcBef>
                <a:spcPts val="0"/>
              </a:spcBef>
              <a:spcAft>
                <a:spcPts val="0"/>
              </a:spcAft>
              <a:tabLst>
                <a:tab pos="0" algn="l"/>
                <a:tab pos="361950" algn="l"/>
                <a:tab pos="447675" algn="l"/>
              </a:tabLst>
            </a:pPr>
            <a:endParaRPr lang="en-GB" sz="400" dirty="0">
              <a:cs typeface="Arial" panose="020B0604020202020204" pitchFamily="34" charset="0"/>
            </a:endParaRPr>
          </a:p>
          <a:p>
            <a:pPr algn="just" defTabSz="914400" fontAlgn="auto">
              <a:spcBef>
                <a:spcPts val="0"/>
              </a:spcBef>
              <a:spcAft>
                <a:spcPts val="0"/>
              </a:spcAft>
              <a:tabLst>
                <a:tab pos="0" algn="l"/>
                <a:tab pos="361950" algn="l"/>
                <a:tab pos="447675" algn="l"/>
              </a:tabLst>
            </a:pPr>
            <a:r>
              <a:rPr lang="en-GB" sz="1000" b="1" dirty="0">
                <a:solidFill>
                  <a:srgbClr val="0070C0"/>
                </a:solidFill>
                <a:cs typeface="Arial" panose="020B0604020202020204" pitchFamily="34" charset="0"/>
              </a:rPr>
              <a:t>Gain/(Loss) on Disposals</a:t>
            </a:r>
            <a:r>
              <a:rPr lang="en-GB" sz="1000" dirty="0">
                <a:cs typeface="Arial" panose="020B0604020202020204" pitchFamily="34" charset="0"/>
              </a:rPr>
              <a:t> £35k favourable to YTD with 26 units sold (20 RTA/RTB, 5 SO staircasing, 1 investment property), compared to 30 units budgeted. </a:t>
            </a:r>
          </a:p>
          <a:p>
            <a:pPr algn="just" defTabSz="914400" fontAlgn="auto">
              <a:spcBef>
                <a:spcPts val="0"/>
              </a:spcBef>
              <a:spcAft>
                <a:spcPts val="0"/>
              </a:spcAft>
              <a:tabLst>
                <a:tab pos="0" algn="l"/>
                <a:tab pos="361950" algn="l"/>
                <a:tab pos="447675" algn="l"/>
              </a:tabLst>
            </a:pPr>
            <a:endParaRPr lang="en-GB" sz="400" b="1" dirty="0">
              <a:solidFill>
                <a:srgbClr val="0070C0"/>
              </a:solidFill>
              <a:cs typeface="Arial" panose="020B0604020202020204" pitchFamily="34" charset="0"/>
            </a:endParaRPr>
          </a:p>
          <a:p>
            <a:pPr algn="just" defTabSz="914400" fontAlgn="auto">
              <a:spcBef>
                <a:spcPts val="0"/>
              </a:spcBef>
              <a:spcAft>
                <a:spcPts val="0"/>
              </a:spcAft>
              <a:tabLst>
                <a:tab pos="0" algn="l"/>
                <a:tab pos="361950" algn="l"/>
                <a:tab pos="447675" algn="l"/>
              </a:tabLst>
            </a:pPr>
            <a:r>
              <a:rPr lang="en-GB" sz="1000" b="1" dirty="0">
                <a:solidFill>
                  <a:srgbClr val="0070C0"/>
                </a:solidFill>
                <a:cs typeface="Arial" panose="020B0604020202020204" pitchFamily="34" charset="0"/>
              </a:rPr>
              <a:t>Net interest (payable)/receivable </a:t>
            </a:r>
            <a:r>
              <a:rPr lang="en-GB" sz="1000" dirty="0">
                <a:cs typeface="Arial" panose="020B0604020202020204" pitchFamily="34" charset="0"/>
              </a:rPr>
              <a:t>£506k unfavourable YTD and £221k unfavourable by the YE, due to a lower than expected release rate of amortisation of the £16m loan premium obtained on the recent bond sale.  </a:t>
            </a:r>
            <a:endParaRPr lang="en-GB" sz="1000" dirty="0">
              <a:solidFill>
                <a:prstClr val="black"/>
              </a:solidFill>
              <a:cs typeface="Arial" panose="020B0604020202020204" pitchFamily="34" charset="0"/>
            </a:endParaRPr>
          </a:p>
        </p:txBody>
      </p:sp>
      <p:sp>
        <p:nvSpPr>
          <p:cNvPr id="7" name="TextBox 6">
            <a:extLst>
              <a:ext uri="{FF2B5EF4-FFF2-40B4-BE49-F238E27FC236}">
                <a16:creationId xmlns:a16="http://schemas.microsoft.com/office/drawing/2014/main" id="{81BC286D-40C4-435D-9352-79698A6D6928}"/>
              </a:ext>
            </a:extLst>
          </p:cNvPr>
          <p:cNvSpPr txBox="1"/>
          <p:nvPr/>
        </p:nvSpPr>
        <p:spPr>
          <a:xfrm>
            <a:off x="49213" y="3458916"/>
            <a:ext cx="4522788" cy="138499"/>
          </a:xfrm>
          <a:prstGeom prst="rect">
            <a:avLst/>
          </a:prstGeom>
          <a:solidFill>
            <a:schemeClr val="bg1"/>
          </a:solidFill>
        </p:spPr>
        <p:txBody>
          <a:bodyPr wrap="square" rtlCol="0">
            <a:spAutoFit/>
          </a:bodyPr>
          <a:lstStyle/>
          <a:p>
            <a:pPr algn="just" defTabSz="914400" fontAlgn="auto">
              <a:spcBef>
                <a:spcPts val="0"/>
              </a:spcBef>
              <a:spcAft>
                <a:spcPts val="0"/>
              </a:spcAft>
              <a:tabLst>
                <a:tab pos="0" algn="l"/>
                <a:tab pos="361950" algn="l"/>
                <a:tab pos="447675" algn="l"/>
              </a:tabLst>
            </a:pPr>
            <a:endParaRPr lang="en-GB" sz="300" b="1" dirty="0">
              <a:solidFill>
                <a:srgbClr val="0070C0"/>
              </a:solidFill>
              <a:cs typeface="Arial" panose="020B0604020202020204" pitchFamily="34" charset="0"/>
            </a:endParaRPr>
          </a:p>
        </p:txBody>
      </p:sp>
      <p:sp>
        <p:nvSpPr>
          <p:cNvPr id="6" name="Rectangle 5">
            <a:extLst>
              <a:ext uri="{FF2B5EF4-FFF2-40B4-BE49-F238E27FC236}">
                <a16:creationId xmlns:a16="http://schemas.microsoft.com/office/drawing/2014/main" id="{D275B894-FCA4-4B52-AB46-3BAFBEE8CA46}"/>
              </a:ext>
            </a:extLst>
          </p:cNvPr>
          <p:cNvSpPr/>
          <p:nvPr/>
        </p:nvSpPr>
        <p:spPr>
          <a:xfrm>
            <a:off x="5292080" y="548680"/>
            <a:ext cx="3575793" cy="2723823"/>
          </a:xfrm>
          <a:prstGeom prst="rect">
            <a:avLst/>
          </a:prstGeom>
        </p:spPr>
        <p:txBody>
          <a:bodyPr wrap="square">
            <a:spAutoFit/>
          </a:bodyPr>
          <a:lstStyle/>
          <a:p>
            <a:pPr algn="just" defTabSz="914400" fontAlgn="auto">
              <a:spcBef>
                <a:spcPts val="0"/>
              </a:spcBef>
              <a:spcAft>
                <a:spcPts val="0"/>
              </a:spcAft>
              <a:tabLst>
                <a:tab pos="0" algn="l"/>
                <a:tab pos="361950" algn="l"/>
                <a:tab pos="447675" algn="l"/>
              </a:tabLst>
            </a:pPr>
            <a:r>
              <a:rPr lang="en-GB" sz="1000" b="1" dirty="0">
                <a:solidFill>
                  <a:srgbClr val="0070C0"/>
                </a:solidFill>
                <a:cs typeface="Arial" panose="020B0604020202020204" pitchFamily="34" charset="0"/>
              </a:rPr>
              <a:t>Social Housing Lettings income </a:t>
            </a:r>
            <a:r>
              <a:rPr lang="en-GB" sz="1000" dirty="0">
                <a:solidFill>
                  <a:prstClr val="black"/>
                </a:solidFill>
                <a:cs typeface="Arial" panose="020B0604020202020204" pitchFamily="34" charset="0"/>
              </a:rPr>
              <a:t>£83k unfavourable to YTD budget, mainly due to new development rental income and amortisation of government grants associated with grant funded development units, as the development programme to December has not progressed as quickly as expected when the budget was re-set.  The FYF takes into account those units still scheduled for handover however, the small budget deficit will remain at the financial year end for the reasons mentioned.</a:t>
            </a:r>
          </a:p>
          <a:p>
            <a:pPr algn="just" defTabSz="914400" fontAlgn="auto">
              <a:spcBef>
                <a:spcPts val="0"/>
              </a:spcBef>
              <a:spcAft>
                <a:spcPts val="0"/>
              </a:spcAft>
              <a:tabLst>
                <a:tab pos="0" algn="l"/>
                <a:tab pos="361950" algn="l"/>
                <a:tab pos="447675" algn="l"/>
              </a:tabLst>
            </a:pPr>
            <a:endParaRPr lang="en-GB" sz="600" b="1" dirty="0">
              <a:solidFill>
                <a:srgbClr val="0070C0"/>
              </a:solidFill>
              <a:cs typeface="Arial" panose="020B0604020202020204" pitchFamily="34" charset="0"/>
            </a:endParaRPr>
          </a:p>
          <a:p>
            <a:pPr algn="just" defTabSz="914400" fontAlgn="auto">
              <a:spcBef>
                <a:spcPts val="0"/>
              </a:spcBef>
              <a:spcAft>
                <a:spcPts val="0"/>
              </a:spcAft>
            </a:pPr>
            <a:r>
              <a:rPr lang="en-GB" sz="1000" b="1" dirty="0">
                <a:solidFill>
                  <a:srgbClr val="0070C0"/>
                </a:solidFill>
                <a:cs typeface="Arial" panose="020B0604020202020204" pitchFamily="34" charset="0"/>
              </a:rPr>
              <a:t>Other social housing activities income </a:t>
            </a:r>
            <a:r>
              <a:rPr lang="en-GB" sz="1000" dirty="0">
                <a:solidFill>
                  <a:prstClr val="black"/>
                </a:solidFill>
                <a:cs typeface="Arial" panose="020B0604020202020204" pitchFamily="34" charset="0"/>
              </a:rPr>
              <a:t>is made up of shared ownership sales income and other minor income lines such as PSL but these are not material.  See further explanation on following page. </a:t>
            </a:r>
            <a:endParaRPr lang="en-GB" sz="1000" dirty="0">
              <a:cs typeface="Arial" panose="020B0604020202020204" pitchFamily="34" charset="0"/>
            </a:endParaRPr>
          </a:p>
          <a:p>
            <a:pPr algn="just" defTabSz="914400" fontAlgn="auto">
              <a:spcBef>
                <a:spcPts val="0"/>
              </a:spcBef>
              <a:spcAft>
                <a:spcPts val="0"/>
              </a:spcAft>
              <a:tabLst>
                <a:tab pos="0" algn="l"/>
                <a:tab pos="361950" algn="l"/>
                <a:tab pos="447675" algn="l"/>
              </a:tabLst>
            </a:pPr>
            <a:endParaRPr lang="en-GB" sz="500" b="1" dirty="0">
              <a:solidFill>
                <a:srgbClr val="0070C0"/>
              </a:solidFill>
              <a:cs typeface="Arial" panose="020B0604020202020204" pitchFamily="34" charset="0"/>
            </a:endParaRPr>
          </a:p>
          <a:p>
            <a:pPr algn="just" defTabSz="914400" fontAlgn="auto">
              <a:spcBef>
                <a:spcPts val="0"/>
              </a:spcBef>
              <a:spcAft>
                <a:spcPts val="0"/>
              </a:spcAft>
              <a:tabLst>
                <a:tab pos="0" algn="l"/>
                <a:tab pos="361950" algn="l"/>
                <a:tab pos="447675" algn="l"/>
              </a:tabLst>
            </a:pPr>
            <a:r>
              <a:rPr lang="en-GB" sz="1000" b="1" dirty="0">
                <a:solidFill>
                  <a:srgbClr val="0070C0"/>
                </a:solidFill>
                <a:cs typeface="Arial" panose="020B0604020202020204" pitchFamily="34" charset="0"/>
              </a:rPr>
              <a:t>Non social housing activities income </a:t>
            </a:r>
            <a:r>
              <a:rPr lang="en-GB" sz="1000" dirty="0">
                <a:solidFill>
                  <a:prstClr val="black"/>
                </a:solidFill>
                <a:cs typeface="Arial" panose="020B0604020202020204" pitchFamily="34" charset="0"/>
              </a:rPr>
              <a:t>is made up of open market sale and market rent. See further explanation on following page.</a:t>
            </a:r>
            <a:endParaRPr lang="en-GB" sz="1000" dirty="0">
              <a:cs typeface="Arial" panose="020B0604020202020204" pitchFamily="34" charset="0"/>
            </a:endParaRPr>
          </a:p>
        </p:txBody>
      </p:sp>
      <p:graphicFrame>
        <p:nvGraphicFramePr>
          <p:cNvPr id="2" name="Object 1">
            <a:extLst>
              <a:ext uri="{FF2B5EF4-FFF2-40B4-BE49-F238E27FC236}">
                <a16:creationId xmlns:a16="http://schemas.microsoft.com/office/drawing/2014/main" id="{D848B6C6-8783-482E-B1B0-7B73A55AF75C}"/>
              </a:ext>
            </a:extLst>
          </p:cNvPr>
          <p:cNvGraphicFramePr>
            <a:graphicFrameLocks noChangeAspect="1"/>
          </p:cNvGraphicFramePr>
          <p:nvPr>
            <p:extLst>
              <p:ext uri="{D42A27DB-BD31-4B8C-83A1-F6EECF244321}">
                <p14:modId xmlns:p14="http://schemas.microsoft.com/office/powerpoint/2010/main" val="2730117482"/>
              </p:ext>
            </p:extLst>
          </p:nvPr>
        </p:nvGraphicFramePr>
        <p:xfrm>
          <a:off x="162591" y="513251"/>
          <a:ext cx="5031308" cy="3582502"/>
        </p:xfrm>
        <a:graphic>
          <a:graphicData uri="http://schemas.openxmlformats.org/presentationml/2006/ole">
            <mc:AlternateContent xmlns:mc="http://schemas.openxmlformats.org/markup-compatibility/2006">
              <mc:Choice xmlns:v="urn:schemas-microsoft-com:vml" Requires="v">
                <p:oleObj name="Worksheet" r:id="rId3" imgW="7277071" imgH="5181600" progId="Excel.Sheet.12">
                  <p:link updateAutomatic="1"/>
                </p:oleObj>
              </mc:Choice>
              <mc:Fallback>
                <p:oleObj name="Worksheet" r:id="rId3" imgW="7277071" imgH="5181600" progId="Excel.Sheet.12">
                  <p:link updateAutomatic="1"/>
                  <p:pic>
                    <p:nvPicPr>
                      <p:cNvPr id="0" name=""/>
                      <p:cNvPicPr/>
                      <p:nvPr/>
                    </p:nvPicPr>
                    <p:blipFill>
                      <a:blip r:embed="rId4"/>
                      <a:stretch>
                        <a:fillRect/>
                      </a:stretch>
                    </p:blipFill>
                    <p:spPr>
                      <a:xfrm>
                        <a:off x="162591" y="513251"/>
                        <a:ext cx="5031308" cy="3582502"/>
                      </a:xfrm>
                      <a:prstGeom prst="rect">
                        <a:avLst/>
                      </a:prstGeom>
                    </p:spPr>
                  </p:pic>
                </p:oleObj>
              </mc:Fallback>
            </mc:AlternateContent>
          </a:graphicData>
        </a:graphic>
      </p:graphicFrame>
    </p:spTree>
    <p:extLst>
      <p:ext uri="{BB962C8B-B14F-4D97-AF65-F5344CB8AC3E}">
        <p14:creationId xmlns:p14="http://schemas.microsoft.com/office/powerpoint/2010/main" val="16682507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0" name="Object 29">
            <a:extLst>
              <a:ext uri="{FF2B5EF4-FFF2-40B4-BE49-F238E27FC236}">
                <a16:creationId xmlns:a16="http://schemas.microsoft.com/office/drawing/2014/main" id="{76F5EA39-8CF4-4A06-827C-7CE86D27533D}"/>
              </a:ext>
            </a:extLst>
          </p:cNvPr>
          <p:cNvGraphicFramePr>
            <a:graphicFrameLocks noChangeAspect="1"/>
          </p:cNvGraphicFramePr>
          <p:nvPr>
            <p:extLst>
              <p:ext uri="{D42A27DB-BD31-4B8C-83A1-F6EECF244321}">
                <p14:modId xmlns:p14="http://schemas.microsoft.com/office/powerpoint/2010/main" val="314134072"/>
              </p:ext>
            </p:extLst>
          </p:nvPr>
        </p:nvGraphicFramePr>
        <p:xfrm>
          <a:off x="158760" y="3291029"/>
          <a:ext cx="4504780" cy="2608338"/>
        </p:xfrm>
        <a:graphic>
          <a:graphicData uri="http://schemas.openxmlformats.org/presentationml/2006/ole">
            <mc:AlternateContent xmlns:mc="http://schemas.openxmlformats.org/markup-compatibility/2006">
              <mc:Choice xmlns:v="urn:schemas-microsoft-com:vml" Requires="v">
                <p:oleObj name="Worksheet" r:id="rId3" imgW="7353329" imgH="4257675" progId="Excel.Sheet.12">
                  <p:link updateAutomatic="1"/>
                </p:oleObj>
              </mc:Choice>
              <mc:Fallback>
                <p:oleObj name="Worksheet" r:id="rId3" imgW="7353329" imgH="4257675" progId="Excel.Sheet.12">
                  <p:link updateAutomatic="1"/>
                  <p:pic>
                    <p:nvPicPr>
                      <p:cNvPr id="0" name=""/>
                      <p:cNvPicPr/>
                      <p:nvPr/>
                    </p:nvPicPr>
                    <p:blipFill>
                      <a:blip r:embed="rId4"/>
                      <a:stretch>
                        <a:fillRect/>
                      </a:stretch>
                    </p:blipFill>
                    <p:spPr>
                      <a:xfrm>
                        <a:off x="158760" y="3291029"/>
                        <a:ext cx="4504780" cy="2608338"/>
                      </a:xfrm>
                      <a:prstGeom prst="rect">
                        <a:avLst/>
                      </a:prstGeom>
                    </p:spPr>
                  </p:pic>
                </p:oleObj>
              </mc:Fallback>
            </mc:AlternateContent>
          </a:graphicData>
        </a:graphic>
      </p:graphicFrame>
      <p:graphicFrame>
        <p:nvGraphicFramePr>
          <p:cNvPr id="28" name="Object 27">
            <a:extLst>
              <a:ext uri="{FF2B5EF4-FFF2-40B4-BE49-F238E27FC236}">
                <a16:creationId xmlns:a16="http://schemas.microsoft.com/office/drawing/2014/main" id="{7A59DDAF-4BC6-46D9-9541-82728EE426B6}"/>
              </a:ext>
            </a:extLst>
          </p:cNvPr>
          <p:cNvGraphicFramePr>
            <a:graphicFrameLocks noChangeAspect="1"/>
          </p:cNvGraphicFramePr>
          <p:nvPr>
            <p:extLst>
              <p:ext uri="{D42A27DB-BD31-4B8C-83A1-F6EECF244321}">
                <p14:modId xmlns:p14="http://schemas.microsoft.com/office/powerpoint/2010/main" val="2413945196"/>
              </p:ext>
            </p:extLst>
          </p:nvPr>
        </p:nvGraphicFramePr>
        <p:xfrm>
          <a:off x="158760" y="537055"/>
          <a:ext cx="4504780" cy="2592264"/>
        </p:xfrm>
        <a:graphic>
          <a:graphicData uri="http://schemas.openxmlformats.org/presentationml/2006/ole">
            <mc:AlternateContent xmlns:mc="http://schemas.openxmlformats.org/markup-compatibility/2006">
              <mc:Choice xmlns:v="urn:schemas-microsoft-com:vml" Requires="v">
                <p:oleObj name="Worksheet" r:id="rId5" imgW="7448653" imgH="4286250" progId="Excel.Sheet.12">
                  <p:link updateAutomatic="1"/>
                </p:oleObj>
              </mc:Choice>
              <mc:Fallback>
                <p:oleObj name="Worksheet" r:id="rId5" imgW="7448653" imgH="4286250" progId="Excel.Sheet.12">
                  <p:link updateAutomatic="1"/>
                  <p:pic>
                    <p:nvPicPr>
                      <p:cNvPr id="0" name=""/>
                      <p:cNvPicPr/>
                      <p:nvPr/>
                    </p:nvPicPr>
                    <p:blipFill>
                      <a:blip r:embed="rId6"/>
                      <a:stretch>
                        <a:fillRect/>
                      </a:stretch>
                    </p:blipFill>
                    <p:spPr>
                      <a:xfrm>
                        <a:off x="158760" y="537055"/>
                        <a:ext cx="4504780" cy="2592264"/>
                      </a:xfrm>
                      <a:prstGeom prst="rect">
                        <a:avLst/>
                      </a:prstGeom>
                    </p:spPr>
                  </p:pic>
                </p:oleObj>
              </mc:Fallback>
            </mc:AlternateContent>
          </a:graphicData>
        </a:graphic>
      </p:graphicFrame>
      <p:sp>
        <p:nvSpPr>
          <p:cNvPr id="4" name="Title 1"/>
          <p:cNvSpPr txBox="1">
            <a:spLocks/>
          </p:cNvSpPr>
          <p:nvPr/>
        </p:nvSpPr>
        <p:spPr bwMode="auto">
          <a:xfrm>
            <a:off x="19803" y="48183"/>
            <a:ext cx="9081116" cy="2631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36" tIns="45668" rIns="91336" bIns="45668" anchor="ctr"/>
          <a:lstStyle>
            <a:lvl1pPr marL="342900" indent="-342900" eaLnBrk="0" hangingPunct="0">
              <a:spcBef>
                <a:spcPct val="20000"/>
              </a:spcBef>
              <a:buClr>
                <a:schemeClr val="tx2"/>
              </a:buClr>
              <a:buFont typeface="Wingdings" pitchFamily="2" charset="2"/>
              <a:buChar char="§"/>
              <a:defRPr sz="1600">
                <a:solidFill>
                  <a:schemeClr val="tx1"/>
                </a:solidFill>
                <a:latin typeface="Arial" pitchFamily="34" charset="0"/>
                <a:ea typeface="Geneva" charset="0"/>
                <a:cs typeface="Arial" pitchFamily="34" charset="0"/>
              </a:defRPr>
            </a:lvl1pPr>
            <a:lvl2pPr eaLnBrk="0" hangingPunct="0">
              <a:spcBef>
                <a:spcPct val="20000"/>
              </a:spcBef>
              <a:buClr>
                <a:schemeClr val="tx2"/>
              </a:buClr>
              <a:buFont typeface="Wingdings" pitchFamily="2" charset="2"/>
              <a:buChar char="§"/>
              <a:defRPr sz="1600">
                <a:solidFill>
                  <a:schemeClr val="tx1"/>
                </a:solidFill>
                <a:latin typeface="Arial" pitchFamily="34" charset="0"/>
                <a:ea typeface="Geneva" charset="0"/>
                <a:cs typeface="Arial" pitchFamily="34" charset="0"/>
              </a:defRPr>
            </a:lvl2pPr>
            <a:lvl3pPr marL="1143000" indent="-228600" eaLnBrk="0" hangingPunct="0">
              <a:spcBef>
                <a:spcPct val="20000"/>
              </a:spcBef>
              <a:buClr>
                <a:schemeClr val="tx2"/>
              </a:buClr>
              <a:buFont typeface="Wingdings" pitchFamily="2" charset="2"/>
              <a:buChar char="§"/>
              <a:defRPr sz="1600">
                <a:solidFill>
                  <a:schemeClr val="tx1"/>
                </a:solidFill>
                <a:latin typeface="Arial" pitchFamily="34" charset="0"/>
                <a:ea typeface="Geneva" charset="0"/>
                <a:cs typeface="Arial" pitchFamily="34" charset="0"/>
              </a:defRPr>
            </a:lvl3pPr>
            <a:lvl4pPr marL="1600200" indent="-228600" eaLnBrk="0" hangingPunct="0">
              <a:spcBef>
                <a:spcPct val="20000"/>
              </a:spcBef>
              <a:buClr>
                <a:schemeClr val="tx2"/>
              </a:buClr>
              <a:buFont typeface="Wingdings" pitchFamily="2" charset="2"/>
              <a:buChar char="§"/>
              <a:defRPr sz="1600">
                <a:solidFill>
                  <a:schemeClr val="tx1"/>
                </a:solidFill>
                <a:latin typeface="Arial" pitchFamily="34" charset="0"/>
                <a:ea typeface="Geneva" charset="0"/>
                <a:cs typeface="Arial" pitchFamily="34" charset="0"/>
              </a:defRPr>
            </a:lvl4pPr>
            <a:lvl5pPr marL="2057400" indent="-228600" eaLnBrk="0" hangingPunct="0">
              <a:spcBef>
                <a:spcPct val="20000"/>
              </a:spcBef>
              <a:buClr>
                <a:schemeClr val="tx2"/>
              </a:buClr>
              <a:buFont typeface="Wingdings" pitchFamily="2" charset="2"/>
              <a:buChar char="§"/>
              <a:defRPr sz="1600">
                <a:solidFill>
                  <a:schemeClr val="tx1"/>
                </a:solidFill>
                <a:latin typeface="Arial" pitchFamily="34" charset="0"/>
                <a:ea typeface="Geneva" charset="0"/>
                <a:cs typeface="Arial" pitchFamily="34" charset="0"/>
              </a:defRPr>
            </a:lvl5pPr>
            <a:lvl6pPr marL="2514600" indent="-228600" defTabSz="354013" eaLnBrk="0" fontAlgn="base" hangingPunct="0">
              <a:spcBef>
                <a:spcPct val="20000"/>
              </a:spcBef>
              <a:spcAft>
                <a:spcPct val="0"/>
              </a:spcAft>
              <a:buClr>
                <a:schemeClr val="tx2"/>
              </a:buClr>
              <a:buFont typeface="Wingdings" pitchFamily="2" charset="2"/>
              <a:buChar char="§"/>
              <a:defRPr sz="1600">
                <a:solidFill>
                  <a:schemeClr val="tx1"/>
                </a:solidFill>
                <a:latin typeface="Arial" pitchFamily="34" charset="0"/>
                <a:ea typeface="Geneva" charset="0"/>
                <a:cs typeface="Arial" pitchFamily="34" charset="0"/>
              </a:defRPr>
            </a:lvl6pPr>
            <a:lvl7pPr marL="2971800" indent="-228600" defTabSz="354013" eaLnBrk="0" fontAlgn="base" hangingPunct="0">
              <a:spcBef>
                <a:spcPct val="20000"/>
              </a:spcBef>
              <a:spcAft>
                <a:spcPct val="0"/>
              </a:spcAft>
              <a:buClr>
                <a:schemeClr val="tx2"/>
              </a:buClr>
              <a:buFont typeface="Wingdings" pitchFamily="2" charset="2"/>
              <a:buChar char="§"/>
              <a:defRPr sz="1600">
                <a:solidFill>
                  <a:schemeClr val="tx1"/>
                </a:solidFill>
                <a:latin typeface="Arial" pitchFamily="34" charset="0"/>
                <a:ea typeface="Geneva" charset="0"/>
                <a:cs typeface="Arial" pitchFamily="34" charset="0"/>
              </a:defRPr>
            </a:lvl7pPr>
            <a:lvl8pPr marL="3429000" indent="-228600" defTabSz="354013" eaLnBrk="0" fontAlgn="base" hangingPunct="0">
              <a:spcBef>
                <a:spcPct val="20000"/>
              </a:spcBef>
              <a:spcAft>
                <a:spcPct val="0"/>
              </a:spcAft>
              <a:buClr>
                <a:schemeClr val="tx2"/>
              </a:buClr>
              <a:buFont typeface="Wingdings" pitchFamily="2" charset="2"/>
              <a:buChar char="§"/>
              <a:defRPr sz="1600">
                <a:solidFill>
                  <a:schemeClr val="tx1"/>
                </a:solidFill>
                <a:latin typeface="Arial" pitchFamily="34" charset="0"/>
                <a:ea typeface="Geneva" charset="0"/>
                <a:cs typeface="Arial" pitchFamily="34" charset="0"/>
              </a:defRPr>
            </a:lvl8pPr>
            <a:lvl9pPr marL="3886200" indent="-228600" defTabSz="354013" eaLnBrk="0" fontAlgn="base" hangingPunct="0">
              <a:spcBef>
                <a:spcPct val="20000"/>
              </a:spcBef>
              <a:spcAft>
                <a:spcPct val="0"/>
              </a:spcAft>
              <a:buClr>
                <a:schemeClr val="tx2"/>
              </a:buClr>
              <a:buFont typeface="Wingdings" pitchFamily="2" charset="2"/>
              <a:buChar char="§"/>
              <a:defRPr sz="1600">
                <a:solidFill>
                  <a:schemeClr val="tx1"/>
                </a:solidFill>
                <a:latin typeface="Arial" pitchFamily="34" charset="0"/>
                <a:ea typeface="Geneva" charset="0"/>
                <a:cs typeface="Arial" pitchFamily="34" charset="0"/>
              </a:defRPr>
            </a:lvl9pPr>
          </a:lstStyle>
          <a:p>
            <a:pPr marL="0" lvl="1" indent="0" defTabSz="455579">
              <a:lnSpc>
                <a:spcPct val="120000"/>
              </a:lnSpc>
              <a:spcBef>
                <a:spcPct val="0"/>
              </a:spcBef>
              <a:buClrTx/>
              <a:buNone/>
            </a:pPr>
            <a:r>
              <a:rPr lang="en-US" altLang="en-US" sz="1100" b="1" dirty="0">
                <a:solidFill>
                  <a:prstClr val="white"/>
                </a:solidFill>
                <a:ea typeface="ＭＳ Ｐゴシック" pitchFamily="34" charset="-128"/>
              </a:rPr>
              <a:t>1A. </a:t>
            </a:r>
            <a:r>
              <a:rPr lang="en-GB" altLang="en-US" sz="1100" b="1" dirty="0">
                <a:solidFill>
                  <a:prstClr val="white"/>
                </a:solidFill>
                <a:ea typeface="ＭＳ Ｐゴシック" pitchFamily="34" charset="-128"/>
              </a:rPr>
              <a:t>Further information on property sales</a:t>
            </a:r>
            <a:endParaRPr lang="en-GB" altLang="en-US" sz="1100" b="1" dirty="0">
              <a:solidFill>
                <a:schemeClr val="bg1"/>
              </a:solidFill>
            </a:endParaRPr>
          </a:p>
        </p:txBody>
      </p:sp>
      <p:sp>
        <p:nvSpPr>
          <p:cNvPr id="10" name="TextBox 9">
            <a:extLst>
              <a:ext uri="{FF2B5EF4-FFF2-40B4-BE49-F238E27FC236}">
                <a16:creationId xmlns:a16="http://schemas.microsoft.com/office/drawing/2014/main" id="{40E8372A-C29B-4D17-855F-8DF2C6A77C65}"/>
              </a:ext>
            </a:extLst>
          </p:cNvPr>
          <p:cNvSpPr txBox="1"/>
          <p:nvPr/>
        </p:nvSpPr>
        <p:spPr>
          <a:xfrm>
            <a:off x="5003284" y="522402"/>
            <a:ext cx="4053625" cy="3016210"/>
          </a:xfrm>
          <a:prstGeom prst="rect">
            <a:avLst/>
          </a:prstGeom>
          <a:noFill/>
          <a:ln>
            <a:solidFill>
              <a:srgbClr val="005AA2"/>
            </a:solidFill>
          </a:ln>
        </p:spPr>
        <p:txBody>
          <a:bodyPr wrap="square" rtlCol="0">
            <a:spAutoFit/>
          </a:bodyPr>
          <a:lstStyle/>
          <a:p>
            <a:pPr algn="just" defTabSz="914400" fontAlgn="auto">
              <a:spcBef>
                <a:spcPts val="0"/>
              </a:spcBef>
              <a:spcAft>
                <a:spcPts val="0"/>
              </a:spcAft>
              <a:tabLst>
                <a:tab pos="0" algn="l"/>
                <a:tab pos="361950" algn="l"/>
                <a:tab pos="447675" algn="l"/>
              </a:tabLst>
            </a:pPr>
            <a:r>
              <a:rPr lang="en-GB" sz="900" b="1" dirty="0">
                <a:solidFill>
                  <a:srgbClr val="0070C0"/>
                </a:solidFill>
                <a:ea typeface="+mn-ea"/>
                <a:cs typeface="Arial" panose="020B0604020202020204" pitchFamily="34" charset="0"/>
              </a:rPr>
              <a:t>Shared ownership sales profit</a:t>
            </a:r>
          </a:p>
          <a:p>
            <a:pPr algn="just" defTabSz="914400" fontAlgn="auto">
              <a:spcBef>
                <a:spcPts val="0"/>
              </a:spcBef>
              <a:spcAft>
                <a:spcPts val="0"/>
              </a:spcAft>
              <a:tabLst>
                <a:tab pos="0" algn="l"/>
                <a:tab pos="361950" algn="l"/>
                <a:tab pos="447675" algn="l"/>
              </a:tabLst>
            </a:pPr>
            <a:r>
              <a:rPr lang="en-GB" sz="900" dirty="0">
                <a:ea typeface="+mn-ea"/>
                <a:cs typeface="Arial" panose="020B0604020202020204" pitchFamily="34" charset="0"/>
              </a:rPr>
              <a:t>Variances between budget and actual on the income line and expenditure line (affecting overall profit) for shared ownership sales are explained at the bottom of the table with reference to the three key drivers of variances:</a:t>
            </a:r>
          </a:p>
          <a:p>
            <a:pPr algn="just" defTabSz="914400" fontAlgn="auto">
              <a:spcBef>
                <a:spcPts val="0"/>
              </a:spcBef>
              <a:spcAft>
                <a:spcPts val="0"/>
              </a:spcAft>
              <a:tabLst>
                <a:tab pos="0" algn="l"/>
                <a:tab pos="361950" algn="l"/>
                <a:tab pos="447675" algn="l"/>
              </a:tabLst>
            </a:pPr>
            <a:endParaRPr lang="en-GB" sz="100" dirty="0">
              <a:ea typeface="+mn-ea"/>
              <a:cs typeface="Arial" panose="020B0604020202020204" pitchFamily="34" charset="0"/>
            </a:endParaRPr>
          </a:p>
          <a:p>
            <a:pPr marL="171450" indent="-171450" algn="just" defTabSz="914400" fontAlgn="auto">
              <a:spcBef>
                <a:spcPts val="0"/>
              </a:spcBef>
              <a:spcAft>
                <a:spcPts val="0"/>
              </a:spcAft>
              <a:buFont typeface="Arial" panose="020B0604020202020204" pitchFamily="34" charset="0"/>
              <a:buChar char="•"/>
              <a:tabLst>
                <a:tab pos="0" algn="l"/>
                <a:tab pos="361950" algn="l"/>
                <a:tab pos="447675" algn="l"/>
              </a:tabLst>
            </a:pPr>
            <a:r>
              <a:rPr lang="en-GB" sz="900" dirty="0">
                <a:ea typeface="+mn-ea"/>
                <a:cs typeface="Arial" panose="020B0604020202020204" pitchFamily="34" charset="0"/>
              </a:rPr>
              <a:t>Number of units sold compared budget</a:t>
            </a:r>
          </a:p>
          <a:p>
            <a:pPr marL="171450" indent="-171450" algn="just" defTabSz="914400" fontAlgn="auto">
              <a:spcBef>
                <a:spcPts val="0"/>
              </a:spcBef>
              <a:spcAft>
                <a:spcPts val="0"/>
              </a:spcAft>
              <a:buFont typeface="Arial" panose="020B0604020202020204" pitchFamily="34" charset="0"/>
              <a:buChar char="•"/>
              <a:tabLst>
                <a:tab pos="0" algn="l"/>
                <a:tab pos="361950" algn="l"/>
                <a:tab pos="447675" algn="l"/>
              </a:tabLst>
            </a:pPr>
            <a:r>
              <a:rPr lang="en-GB" sz="900" dirty="0">
                <a:ea typeface="+mn-ea"/>
                <a:cs typeface="Arial" panose="020B0604020202020204" pitchFamily="34" charset="0"/>
              </a:rPr>
              <a:t>Average % sold compared to budget</a:t>
            </a:r>
          </a:p>
          <a:p>
            <a:pPr marL="171450" indent="-171450" algn="just" defTabSz="914400" fontAlgn="auto">
              <a:spcBef>
                <a:spcPts val="0"/>
              </a:spcBef>
              <a:spcAft>
                <a:spcPts val="0"/>
              </a:spcAft>
              <a:buFont typeface="Arial" panose="020B0604020202020204" pitchFamily="34" charset="0"/>
              <a:buChar char="•"/>
              <a:tabLst>
                <a:tab pos="0" algn="l"/>
                <a:tab pos="361950" algn="l"/>
                <a:tab pos="447675" algn="l"/>
              </a:tabLst>
            </a:pPr>
            <a:r>
              <a:rPr lang="en-GB" sz="900" dirty="0">
                <a:ea typeface="+mn-ea"/>
                <a:cs typeface="Arial" panose="020B0604020202020204" pitchFamily="34" charset="0"/>
              </a:rPr>
              <a:t>Average profit achieved per sale</a:t>
            </a:r>
          </a:p>
          <a:p>
            <a:pPr algn="just" defTabSz="914400" fontAlgn="auto">
              <a:spcBef>
                <a:spcPts val="0"/>
              </a:spcBef>
              <a:spcAft>
                <a:spcPts val="0"/>
              </a:spcAft>
              <a:tabLst>
                <a:tab pos="0" algn="l"/>
                <a:tab pos="361950" algn="l"/>
                <a:tab pos="447675" algn="l"/>
              </a:tabLst>
            </a:pPr>
            <a:endParaRPr lang="en-GB" sz="200" dirty="0">
              <a:ea typeface="+mn-ea"/>
              <a:cs typeface="Arial" panose="020B0604020202020204" pitchFamily="34" charset="0"/>
            </a:endParaRPr>
          </a:p>
          <a:p>
            <a:pPr algn="just" defTabSz="914400" fontAlgn="auto">
              <a:spcBef>
                <a:spcPts val="0"/>
              </a:spcBef>
              <a:spcAft>
                <a:spcPts val="0"/>
              </a:spcAft>
              <a:tabLst>
                <a:tab pos="0" algn="l"/>
                <a:tab pos="361950" algn="l"/>
                <a:tab pos="447675" algn="l"/>
              </a:tabLst>
            </a:pPr>
            <a:r>
              <a:rPr lang="en-GB" sz="900" dirty="0">
                <a:ea typeface="+mn-ea"/>
                <a:cs typeface="Arial" panose="020B0604020202020204" pitchFamily="34" charset="0"/>
              </a:rPr>
              <a:t>In addition to the above drivers, it should also be noted that the schemes which make up the budget sales units can sometimes be different to the schemes which make up the actual sales units.  This can occur when some schemes slip in terms of completion date/sales date.  It can also occur when a new scheme goes live that wasn’t included in the original budget such as when the ‘uncommitted unnamed’ development allocation gets allocated to a new scheme. </a:t>
            </a:r>
          </a:p>
          <a:p>
            <a:pPr algn="just" defTabSz="914400" fontAlgn="auto">
              <a:spcBef>
                <a:spcPts val="0"/>
              </a:spcBef>
              <a:spcAft>
                <a:spcPts val="0"/>
              </a:spcAft>
              <a:tabLst>
                <a:tab pos="0" algn="l"/>
                <a:tab pos="361950" algn="l"/>
                <a:tab pos="447675" algn="l"/>
              </a:tabLst>
            </a:pPr>
            <a:endParaRPr lang="en-GB" sz="200" dirty="0">
              <a:ea typeface="+mn-ea"/>
              <a:cs typeface="Arial" panose="020B0604020202020204" pitchFamily="34" charset="0"/>
            </a:endParaRPr>
          </a:p>
          <a:p>
            <a:pPr algn="just" defTabSz="914400" fontAlgn="auto">
              <a:spcBef>
                <a:spcPts val="0"/>
              </a:spcBef>
              <a:spcAft>
                <a:spcPts val="0"/>
              </a:spcAft>
              <a:tabLst>
                <a:tab pos="0" algn="l"/>
                <a:tab pos="361950" algn="l"/>
                <a:tab pos="447675" algn="l"/>
              </a:tabLst>
            </a:pPr>
            <a:r>
              <a:rPr lang="en-GB" sz="900" dirty="0">
                <a:ea typeface="+mn-ea"/>
                <a:cs typeface="Arial" panose="020B0604020202020204" pitchFamily="34" charset="0"/>
              </a:rPr>
              <a:t>YTD, the number of homes sold is on budget, but the profit achieved per sale is £2k per home below expectations. </a:t>
            </a:r>
          </a:p>
          <a:p>
            <a:pPr algn="just" defTabSz="914400" fontAlgn="auto">
              <a:spcBef>
                <a:spcPts val="0"/>
              </a:spcBef>
              <a:spcAft>
                <a:spcPts val="0"/>
              </a:spcAft>
              <a:tabLst>
                <a:tab pos="0" algn="l"/>
                <a:tab pos="361950" algn="l"/>
                <a:tab pos="447675" algn="l"/>
              </a:tabLst>
            </a:pPr>
            <a:endParaRPr lang="en-GB" sz="200" dirty="0">
              <a:ea typeface="+mn-ea"/>
              <a:cs typeface="Arial" panose="020B0604020202020204" pitchFamily="34" charset="0"/>
            </a:endParaRPr>
          </a:p>
          <a:p>
            <a:pPr algn="just" defTabSz="914400" fontAlgn="auto">
              <a:spcBef>
                <a:spcPts val="0"/>
              </a:spcBef>
              <a:spcAft>
                <a:spcPts val="0"/>
              </a:spcAft>
              <a:tabLst>
                <a:tab pos="0" algn="l"/>
                <a:tab pos="361950" algn="l"/>
                <a:tab pos="447675" algn="l"/>
              </a:tabLst>
            </a:pPr>
            <a:r>
              <a:rPr lang="en-GB" sz="900" dirty="0">
                <a:ea typeface="+mn-ea"/>
                <a:cs typeface="Arial" panose="020B0604020202020204" pitchFamily="34" charset="0"/>
              </a:rPr>
              <a:t>FYF, the</a:t>
            </a:r>
            <a:r>
              <a:rPr lang="en-GB" sz="900" dirty="0">
                <a:cs typeface="Arial" panose="020B0604020202020204" pitchFamily="34" charset="0"/>
              </a:rPr>
              <a:t> number of homes sold is 2 higher than budget, the profit achieved per sale is £6k higher per home as the scheme mix making up the sales are weighted towards section 106 schemes (lower cost schemes).  In addition, a 2% higher tranche sold was achieved compared to budget.  </a:t>
            </a:r>
          </a:p>
          <a:p>
            <a:pPr algn="just" defTabSz="914400" fontAlgn="auto">
              <a:spcBef>
                <a:spcPts val="0"/>
              </a:spcBef>
              <a:spcAft>
                <a:spcPts val="0"/>
              </a:spcAft>
              <a:tabLst>
                <a:tab pos="0" algn="l"/>
                <a:tab pos="361950" algn="l"/>
                <a:tab pos="447675" algn="l"/>
              </a:tabLst>
            </a:pPr>
            <a:endParaRPr lang="en-GB" sz="300" dirty="0">
              <a:cs typeface="Arial" panose="020B0604020202020204" pitchFamily="34" charset="0"/>
            </a:endParaRPr>
          </a:p>
        </p:txBody>
      </p:sp>
      <p:cxnSp>
        <p:nvCxnSpPr>
          <p:cNvPr id="14" name="Straight Arrow Connector 13">
            <a:extLst>
              <a:ext uri="{FF2B5EF4-FFF2-40B4-BE49-F238E27FC236}">
                <a16:creationId xmlns:a16="http://schemas.microsoft.com/office/drawing/2014/main" id="{20D7EE95-5CEB-4778-96C6-55DDF7ECDD52}"/>
              </a:ext>
            </a:extLst>
          </p:cNvPr>
          <p:cNvCxnSpPr>
            <a:cxnSpLocks/>
            <a:stCxn id="10" idx="1"/>
          </p:cNvCxnSpPr>
          <p:nvPr/>
        </p:nvCxnSpPr>
        <p:spPr>
          <a:xfrm flipH="1">
            <a:off x="4578464" y="2030507"/>
            <a:ext cx="424820" cy="223685"/>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15" name="TextBox 14">
            <a:extLst>
              <a:ext uri="{FF2B5EF4-FFF2-40B4-BE49-F238E27FC236}">
                <a16:creationId xmlns:a16="http://schemas.microsoft.com/office/drawing/2014/main" id="{1D811AA6-0CB8-4E99-AB5A-52528E301117}"/>
              </a:ext>
            </a:extLst>
          </p:cNvPr>
          <p:cNvSpPr txBox="1"/>
          <p:nvPr/>
        </p:nvSpPr>
        <p:spPr>
          <a:xfrm>
            <a:off x="5002128" y="3782219"/>
            <a:ext cx="4053625" cy="230832"/>
          </a:xfrm>
          <a:prstGeom prst="rect">
            <a:avLst/>
          </a:prstGeom>
          <a:noFill/>
          <a:ln>
            <a:solidFill>
              <a:srgbClr val="005AA2"/>
            </a:solidFill>
          </a:ln>
        </p:spPr>
        <p:txBody>
          <a:bodyPr wrap="square" rtlCol="0">
            <a:spAutoFit/>
          </a:bodyPr>
          <a:lstStyle/>
          <a:p>
            <a:pPr algn="just" defTabSz="914400" fontAlgn="auto">
              <a:spcBef>
                <a:spcPts val="0"/>
              </a:spcBef>
              <a:spcAft>
                <a:spcPts val="0"/>
              </a:spcAft>
              <a:tabLst>
                <a:tab pos="0" algn="l"/>
                <a:tab pos="361950" algn="l"/>
                <a:tab pos="447675" algn="l"/>
              </a:tabLst>
            </a:pPr>
            <a:r>
              <a:rPr lang="en-GB" sz="900" dirty="0">
                <a:cs typeface="Arial" panose="020B0604020202020204" pitchFamily="34" charset="0"/>
              </a:rPr>
              <a:t>The variance in profit on </a:t>
            </a:r>
            <a:r>
              <a:rPr lang="en-GB" sz="900" b="1" dirty="0">
                <a:solidFill>
                  <a:srgbClr val="0070C0"/>
                </a:solidFill>
                <a:ea typeface="+mn-ea"/>
                <a:cs typeface="Arial" panose="020B0604020202020204" pitchFamily="34" charset="0"/>
              </a:rPr>
              <a:t>‘other’ </a:t>
            </a:r>
            <a:r>
              <a:rPr lang="en-GB" sz="900" dirty="0">
                <a:cs typeface="Arial" panose="020B0604020202020204" pitchFamily="34" charset="0"/>
              </a:rPr>
              <a:t>is due largely to PSL dilapidation costs. </a:t>
            </a:r>
          </a:p>
        </p:txBody>
      </p:sp>
      <p:cxnSp>
        <p:nvCxnSpPr>
          <p:cNvPr id="19" name="Straight Arrow Connector 18">
            <a:extLst>
              <a:ext uri="{FF2B5EF4-FFF2-40B4-BE49-F238E27FC236}">
                <a16:creationId xmlns:a16="http://schemas.microsoft.com/office/drawing/2014/main" id="{AED1BB94-90F5-46A7-B912-79CFCBFED7B3}"/>
              </a:ext>
            </a:extLst>
          </p:cNvPr>
          <p:cNvCxnSpPr>
            <a:cxnSpLocks/>
          </p:cNvCxnSpPr>
          <p:nvPr/>
        </p:nvCxnSpPr>
        <p:spPr>
          <a:xfrm flipH="1" flipV="1">
            <a:off x="4560362" y="2415902"/>
            <a:ext cx="442922" cy="1366317"/>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22" name="TextBox 21">
            <a:extLst>
              <a:ext uri="{FF2B5EF4-FFF2-40B4-BE49-F238E27FC236}">
                <a16:creationId xmlns:a16="http://schemas.microsoft.com/office/drawing/2014/main" id="{21777CBF-7F29-4114-BCF4-E35104FD6C25}"/>
              </a:ext>
            </a:extLst>
          </p:cNvPr>
          <p:cNvSpPr txBox="1"/>
          <p:nvPr/>
        </p:nvSpPr>
        <p:spPr>
          <a:xfrm>
            <a:off x="5015446" y="4126003"/>
            <a:ext cx="4053625" cy="1138773"/>
          </a:xfrm>
          <a:prstGeom prst="rect">
            <a:avLst/>
          </a:prstGeom>
          <a:noFill/>
          <a:ln>
            <a:solidFill>
              <a:srgbClr val="005AA2"/>
            </a:solidFill>
          </a:ln>
        </p:spPr>
        <p:txBody>
          <a:bodyPr wrap="square" rtlCol="0">
            <a:spAutoFit/>
          </a:bodyPr>
          <a:lstStyle/>
          <a:p>
            <a:pPr algn="just" defTabSz="914400" fontAlgn="auto">
              <a:spcBef>
                <a:spcPts val="0"/>
              </a:spcBef>
              <a:spcAft>
                <a:spcPts val="0"/>
              </a:spcAft>
              <a:tabLst>
                <a:tab pos="0" algn="l"/>
                <a:tab pos="361950" algn="l"/>
                <a:tab pos="447675" algn="l"/>
              </a:tabLst>
            </a:pPr>
            <a:r>
              <a:rPr lang="en-GB" sz="900" b="1" dirty="0">
                <a:solidFill>
                  <a:srgbClr val="0070C0"/>
                </a:solidFill>
                <a:ea typeface="+mn-ea"/>
                <a:cs typeface="Arial" panose="020B0604020202020204" pitchFamily="34" charset="0"/>
              </a:rPr>
              <a:t>Outright sale </a:t>
            </a:r>
          </a:p>
          <a:p>
            <a:pPr algn="just" defTabSz="914400" fontAlgn="auto">
              <a:spcBef>
                <a:spcPts val="0"/>
              </a:spcBef>
              <a:spcAft>
                <a:spcPts val="0"/>
              </a:spcAft>
              <a:tabLst>
                <a:tab pos="0" algn="l"/>
                <a:tab pos="361950" algn="l"/>
                <a:tab pos="447675" algn="l"/>
              </a:tabLst>
            </a:pPr>
            <a:r>
              <a:rPr lang="en-GB" sz="900" dirty="0">
                <a:ea typeface="+mn-ea"/>
                <a:cs typeface="Arial" panose="020B0604020202020204" pitchFamily="34" charset="0"/>
              </a:rPr>
              <a:t>Variances between budget and actual have the same three key drivers as explained above. </a:t>
            </a:r>
          </a:p>
          <a:p>
            <a:pPr algn="just" defTabSz="914400" fontAlgn="auto">
              <a:spcBef>
                <a:spcPts val="0"/>
              </a:spcBef>
              <a:spcAft>
                <a:spcPts val="0"/>
              </a:spcAft>
              <a:tabLst>
                <a:tab pos="0" algn="l"/>
                <a:tab pos="361950" algn="l"/>
                <a:tab pos="447675" algn="l"/>
              </a:tabLst>
            </a:pPr>
            <a:endParaRPr lang="en-GB" sz="200" dirty="0">
              <a:ea typeface="+mn-ea"/>
              <a:cs typeface="Arial" panose="020B0604020202020204" pitchFamily="34" charset="0"/>
            </a:endParaRPr>
          </a:p>
          <a:p>
            <a:pPr algn="just" defTabSz="914400" fontAlgn="auto">
              <a:spcBef>
                <a:spcPts val="0"/>
              </a:spcBef>
              <a:spcAft>
                <a:spcPts val="0"/>
              </a:spcAft>
              <a:tabLst>
                <a:tab pos="0" algn="l"/>
                <a:tab pos="361950" algn="l"/>
                <a:tab pos="447675" algn="l"/>
              </a:tabLst>
            </a:pPr>
            <a:r>
              <a:rPr lang="en-GB" sz="900" dirty="0">
                <a:ea typeface="+mn-ea"/>
                <a:cs typeface="Arial" panose="020B0604020202020204" pitchFamily="34" charset="0"/>
              </a:rPr>
              <a:t>YTD, the number of homes sold is higher than budget, as is the profit per home achieved.  FYF, the</a:t>
            </a:r>
            <a:r>
              <a:rPr lang="en-GB" sz="900" dirty="0">
                <a:cs typeface="Arial" panose="020B0604020202020204" pitchFamily="34" charset="0"/>
              </a:rPr>
              <a:t> number of homes sold is 1 higher than budget, but the average profit per home reduces.  This is due to cost increases on the two schemes being sold- </a:t>
            </a:r>
            <a:r>
              <a:rPr lang="en-GB" sz="900" dirty="0" err="1">
                <a:cs typeface="Arial" panose="020B0604020202020204" pitchFamily="34" charset="0"/>
              </a:rPr>
              <a:t>Danesby</a:t>
            </a:r>
            <a:r>
              <a:rPr lang="en-GB" sz="900" dirty="0">
                <a:cs typeface="Arial" panose="020B0604020202020204" pitchFamily="34" charset="0"/>
              </a:rPr>
              <a:t> (£60k) and Station Road (91k). </a:t>
            </a:r>
          </a:p>
          <a:p>
            <a:pPr algn="just" defTabSz="914400" fontAlgn="auto">
              <a:spcBef>
                <a:spcPts val="0"/>
              </a:spcBef>
              <a:spcAft>
                <a:spcPts val="0"/>
              </a:spcAft>
              <a:tabLst>
                <a:tab pos="0" algn="l"/>
                <a:tab pos="361950" algn="l"/>
                <a:tab pos="447675" algn="l"/>
              </a:tabLst>
            </a:pPr>
            <a:endParaRPr lang="en-GB" sz="300" dirty="0">
              <a:cs typeface="Arial" panose="020B0604020202020204" pitchFamily="34" charset="0"/>
            </a:endParaRPr>
          </a:p>
        </p:txBody>
      </p:sp>
      <p:sp>
        <p:nvSpPr>
          <p:cNvPr id="23" name="TextBox 22">
            <a:extLst>
              <a:ext uri="{FF2B5EF4-FFF2-40B4-BE49-F238E27FC236}">
                <a16:creationId xmlns:a16="http://schemas.microsoft.com/office/drawing/2014/main" id="{849695BA-B69F-470A-9463-F883EA0E1C4A}"/>
              </a:ext>
            </a:extLst>
          </p:cNvPr>
          <p:cNvSpPr txBox="1"/>
          <p:nvPr/>
        </p:nvSpPr>
        <p:spPr>
          <a:xfrm>
            <a:off x="5021386" y="5606421"/>
            <a:ext cx="4053625" cy="923330"/>
          </a:xfrm>
          <a:prstGeom prst="rect">
            <a:avLst/>
          </a:prstGeom>
          <a:noFill/>
          <a:ln>
            <a:solidFill>
              <a:srgbClr val="005AA2"/>
            </a:solidFill>
          </a:ln>
        </p:spPr>
        <p:txBody>
          <a:bodyPr wrap="square" rtlCol="0">
            <a:spAutoFit/>
          </a:bodyPr>
          <a:lstStyle/>
          <a:p>
            <a:pPr algn="just" defTabSz="914400" fontAlgn="auto">
              <a:spcBef>
                <a:spcPts val="0"/>
              </a:spcBef>
              <a:spcAft>
                <a:spcPts val="0"/>
              </a:spcAft>
              <a:tabLst>
                <a:tab pos="0" algn="l"/>
                <a:tab pos="361950" algn="l"/>
                <a:tab pos="447675" algn="l"/>
              </a:tabLst>
            </a:pPr>
            <a:r>
              <a:rPr lang="en-GB" sz="900" dirty="0">
                <a:cs typeface="Arial" panose="020B0604020202020204" pitchFamily="34" charset="0"/>
              </a:rPr>
              <a:t>The variance in profit on </a:t>
            </a:r>
            <a:r>
              <a:rPr lang="en-GB" sz="900" b="1" dirty="0">
                <a:solidFill>
                  <a:srgbClr val="0070C0"/>
                </a:solidFill>
                <a:ea typeface="+mn-ea"/>
                <a:cs typeface="Arial" panose="020B0604020202020204" pitchFamily="34" charset="0"/>
              </a:rPr>
              <a:t>‘other’ </a:t>
            </a:r>
            <a:r>
              <a:rPr lang="en-GB" sz="900" dirty="0">
                <a:cs typeface="Arial" panose="020B0604020202020204" pitchFamily="34" charset="0"/>
              </a:rPr>
              <a:t>is due higher than expected voids on market rents (current performance is 8% but this has improved since quarter one which was 13% as a result of Covid-19 disruption.) In addition, there is slippage on market rent new development handovers as well as tenure changes since the budget was set, reducing the overall gross market rent income.  </a:t>
            </a:r>
          </a:p>
        </p:txBody>
      </p:sp>
      <p:cxnSp>
        <p:nvCxnSpPr>
          <p:cNvPr id="24" name="Straight Arrow Connector 23">
            <a:extLst>
              <a:ext uri="{FF2B5EF4-FFF2-40B4-BE49-F238E27FC236}">
                <a16:creationId xmlns:a16="http://schemas.microsoft.com/office/drawing/2014/main" id="{526F19B2-F9BC-4AFB-BFB3-8017BC602568}"/>
              </a:ext>
            </a:extLst>
          </p:cNvPr>
          <p:cNvCxnSpPr>
            <a:cxnSpLocks/>
          </p:cNvCxnSpPr>
          <p:nvPr/>
        </p:nvCxnSpPr>
        <p:spPr>
          <a:xfrm flipH="1" flipV="1">
            <a:off x="4560361" y="5148536"/>
            <a:ext cx="461025" cy="817731"/>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26" name="Straight Arrow Connector 25">
            <a:extLst>
              <a:ext uri="{FF2B5EF4-FFF2-40B4-BE49-F238E27FC236}">
                <a16:creationId xmlns:a16="http://schemas.microsoft.com/office/drawing/2014/main" id="{15D1EC23-7F84-4CB9-A8F7-B942803D5440}"/>
              </a:ext>
            </a:extLst>
          </p:cNvPr>
          <p:cNvCxnSpPr>
            <a:cxnSpLocks/>
            <a:stCxn id="22" idx="1"/>
          </p:cNvCxnSpPr>
          <p:nvPr/>
        </p:nvCxnSpPr>
        <p:spPr>
          <a:xfrm flipH="1">
            <a:off x="4572000" y="4695390"/>
            <a:ext cx="443446" cy="351327"/>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7385317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bwMode="auto">
          <a:xfrm>
            <a:off x="179512" y="-189332"/>
            <a:ext cx="8826392" cy="6486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36" tIns="45668" rIns="91336" bIns="45668" anchor="ctr"/>
          <a:lstStyle>
            <a:lvl1pPr marL="342900" indent="-342900" eaLnBrk="0" hangingPunct="0">
              <a:spcBef>
                <a:spcPct val="20000"/>
              </a:spcBef>
              <a:buClr>
                <a:schemeClr val="tx2"/>
              </a:buClr>
              <a:buFont typeface="Wingdings" pitchFamily="2" charset="2"/>
              <a:buChar char="§"/>
              <a:defRPr sz="1600">
                <a:solidFill>
                  <a:schemeClr val="tx1"/>
                </a:solidFill>
                <a:latin typeface="Arial" pitchFamily="34" charset="0"/>
                <a:ea typeface="Geneva" charset="0"/>
                <a:cs typeface="Arial" pitchFamily="34" charset="0"/>
              </a:defRPr>
            </a:lvl1pPr>
            <a:lvl2pPr eaLnBrk="0" hangingPunct="0">
              <a:spcBef>
                <a:spcPct val="20000"/>
              </a:spcBef>
              <a:buClr>
                <a:schemeClr val="tx2"/>
              </a:buClr>
              <a:buFont typeface="Wingdings" pitchFamily="2" charset="2"/>
              <a:buChar char="§"/>
              <a:defRPr sz="1600">
                <a:solidFill>
                  <a:schemeClr val="tx1"/>
                </a:solidFill>
                <a:latin typeface="Arial" pitchFamily="34" charset="0"/>
                <a:ea typeface="Geneva" charset="0"/>
                <a:cs typeface="Arial" pitchFamily="34" charset="0"/>
              </a:defRPr>
            </a:lvl2pPr>
            <a:lvl3pPr marL="1143000" indent="-228600" eaLnBrk="0" hangingPunct="0">
              <a:spcBef>
                <a:spcPct val="20000"/>
              </a:spcBef>
              <a:buClr>
                <a:schemeClr val="tx2"/>
              </a:buClr>
              <a:buFont typeface="Wingdings" pitchFamily="2" charset="2"/>
              <a:buChar char="§"/>
              <a:defRPr sz="1600">
                <a:solidFill>
                  <a:schemeClr val="tx1"/>
                </a:solidFill>
                <a:latin typeface="Arial" pitchFamily="34" charset="0"/>
                <a:ea typeface="Geneva" charset="0"/>
                <a:cs typeface="Arial" pitchFamily="34" charset="0"/>
              </a:defRPr>
            </a:lvl3pPr>
            <a:lvl4pPr marL="1600200" indent="-228600" eaLnBrk="0" hangingPunct="0">
              <a:spcBef>
                <a:spcPct val="20000"/>
              </a:spcBef>
              <a:buClr>
                <a:schemeClr val="tx2"/>
              </a:buClr>
              <a:buFont typeface="Wingdings" pitchFamily="2" charset="2"/>
              <a:buChar char="§"/>
              <a:defRPr sz="1600">
                <a:solidFill>
                  <a:schemeClr val="tx1"/>
                </a:solidFill>
                <a:latin typeface="Arial" pitchFamily="34" charset="0"/>
                <a:ea typeface="Geneva" charset="0"/>
                <a:cs typeface="Arial" pitchFamily="34" charset="0"/>
              </a:defRPr>
            </a:lvl4pPr>
            <a:lvl5pPr marL="2057400" indent="-228600" eaLnBrk="0" hangingPunct="0">
              <a:spcBef>
                <a:spcPct val="20000"/>
              </a:spcBef>
              <a:buClr>
                <a:schemeClr val="tx2"/>
              </a:buClr>
              <a:buFont typeface="Wingdings" pitchFamily="2" charset="2"/>
              <a:buChar char="§"/>
              <a:defRPr sz="1600">
                <a:solidFill>
                  <a:schemeClr val="tx1"/>
                </a:solidFill>
                <a:latin typeface="Arial" pitchFamily="34" charset="0"/>
                <a:ea typeface="Geneva" charset="0"/>
                <a:cs typeface="Arial" pitchFamily="34" charset="0"/>
              </a:defRPr>
            </a:lvl5pPr>
            <a:lvl6pPr marL="2514600" indent="-228600" defTabSz="354013" eaLnBrk="0" fontAlgn="base" hangingPunct="0">
              <a:spcBef>
                <a:spcPct val="20000"/>
              </a:spcBef>
              <a:spcAft>
                <a:spcPct val="0"/>
              </a:spcAft>
              <a:buClr>
                <a:schemeClr val="tx2"/>
              </a:buClr>
              <a:buFont typeface="Wingdings" pitchFamily="2" charset="2"/>
              <a:buChar char="§"/>
              <a:defRPr sz="1600">
                <a:solidFill>
                  <a:schemeClr val="tx1"/>
                </a:solidFill>
                <a:latin typeface="Arial" pitchFamily="34" charset="0"/>
                <a:ea typeface="Geneva" charset="0"/>
                <a:cs typeface="Arial" pitchFamily="34" charset="0"/>
              </a:defRPr>
            </a:lvl6pPr>
            <a:lvl7pPr marL="2971800" indent="-228600" defTabSz="354013" eaLnBrk="0" fontAlgn="base" hangingPunct="0">
              <a:spcBef>
                <a:spcPct val="20000"/>
              </a:spcBef>
              <a:spcAft>
                <a:spcPct val="0"/>
              </a:spcAft>
              <a:buClr>
                <a:schemeClr val="tx2"/>
              </a:buClr>
              <a:buFont typeface="Wingdings" pitchFamily="2" charset="2"/>
              <a:buChar char="§"/>
              <a:defRPr sz="1600">
                <a:solidFill>
                  <a:schemeClr val="tx1"/>
                </a:solidFill>
                <a:latin typeface="Arial" pitchFamily="34" charset="0"/>
                <a:ea typeface="Geneva" charset="0"/>
                <a:cs typeface="Arial" pitchFamily="34" charset="0"/>
              </a:defRPr>
            </a:lvl7pPr>
            <a:lvl8pPr marL="3429000" indent="-228600" defTabSz="354013" eaLnBrk="0" fontAlgn="base" hangingPunct="0">
              <a:spcBef>
                <a:spcPct val="20000"/>
              </a:spcBef>
              <a:spcAft>
                <a:spcPct val="0"/>
              </a:spcAft>
              <a:buClr>
                <a:schemeClr val="tx2"/>
              </a:buClr>
              <a:buFont typeface="Wingdings" pitchFamily="2" charset="2"/>
              <a:buChar char="§"/>
              <a:defRPr sz="1600">
                <a:solidFill>
                  <a:schemeClr val="tx1"/>
                </a:solidFill>
                <a:latin typeface="Arial" pitchFamily="34" charset="0"/>
                <a:ea typeface="Geneva" charset="0"/>
                <a:cs typeface="Arial" pitchFamily="34" charset="0"/>
              </a:defRPr>
            </a:lvl8pPr>
            <a:lvl9pPr marL="3886200" indent="-228600" defTabSz="354013" eaLnBrk="0" fontAlgn="base" hangingPunct="0">
              <a:spcBef>
                <a:spcPct val="20000"/>
              </a:spcBef>
              <a:spcAft>
                <a:spcPct val="0"/>
              </a:spcAft>
              <a:buClr>
                <a:schemeClr val="tx2"/>
              </a:buClr>
              <a:buFont typeface="Wingdings" pitchFamily="2" charset="2"/>
              <a:buChar char="§"/>
              <a:defRPr sz="1600">
                <a:solidFill>
                  <a:schemeClr val="tx1"/>
                </a:solidFill>
                <a:latin typeface="Arial" pitchFamily="34" charset="0"/>
                <a:ea typeface="Geneva" charset="0"/>
                <a:cs typeface="Arial" pitchFamily="34" charset="0"/>
              </a:defRPr>
            </a:lvl9pPr>
          </a:lstStyle>
          <a:p>
            <a:pPr marL="0" lvl="1" indent="0" defTabSz="455579">
              <a:lnSpc>
                <a:spcPct val="120000"/>
              </a:lnSpc>
              <a:spcBef>
                <a:spcPct val="0"/>
              </a:spcBef>
              <a:buClrTx/>
              <a:buFont typeface="Wingdings" pitchFamily="2" charset="2"/>
              <a:buNone/>
            </a:pPr>
            <a:r>
              <a:rPr lang="en-US" altLang="en-US" sz="1400" b="1" dirty="0">
                <a:solidFill>
                  <a:prstClr val="white"/>
                </a:solidFill>
                <a:ea typeface="ＭＳ Ｐゴシック" pitchFamily="34" charset="-128"/>
              </a:rPr>
              <a:t>2.  Financial update:  </a:t>
            </a:r>
            <a:r>
              <a:rPr lang="en-US" altLang="en-US" sz="1400" b="1" dirty="0">
                <a:solidFill>
                  <a:prstClr val="white"/>
                </a:solidFill>
              </a:rPr>
              <a:t>Consolidated Statement of Financial Position (SOFP)</a:t>
            </a:r>
            <a:endParaRPr lang="en-US" altLang="en-US" sz="1400" b="1" dirty="0">
              <a:solidFill>
                <a:prstClr val="white"/>
              </a:solidFill>
              <a:ea typeface="ＭＳ Ｐゴシック" pitchFamily="34" charset="-128"/>
            </a:endParaRPr>
          </a:p>
        </p:txBody>
      </p:sp>
      <p:sp>
        <p:nvSpPr>
          <p:cNvPr id="6" name="TextBox 5"/>
          <p:cNvSpPr txBox="1"/>
          <p:nvPr/>
        </p:nvSpPr>
        <p:spPr>
          <a:xfrm>
            <a:off x="179512" y="243875"/>
            <a:ext cx="3384376" cy="261610"/>
          </a:xfrm>
          <a:prstGeom prst="rect">
            <a:avLst/>
          </a:prstGeom>
          <a:noFill/>
        </p:spPr>
        <p:txBody>
          <a:bodyPr wrap="square" rtlCol="0">
            <a:spAutoFit/>
          </a:bodyPr>
          <a:lstStyle/>
          <a:p>
            <a:r>
              <a:rPr lang="en-GB" altLang="en-US" sz="1100" b="1" dirty="0">
                <a:solidFill>
                  <a:schemeClr val="bg1"/>
                </a:solidFill>
                <a:cs typeface="Arial" panose="020B0604020202020204" pitchFamily="34" charset="0"/>
              </a:rPr>
              <a:t>To </a:t>
            </a:r>
            <a:r>
              <a:rPr lang="en-GB" altLang="en-US" sz="1100" b="1" dirty="0">
                <a:solidFill>
                  <a:schemeClr val="bg1"/>
                </a:solidFill>
              </a:rPr>
              <a:t>31 December </a:t>
            </a:r>
            <a:r>
              <a:rPr lang="en-GB" altLang="en-US" sz="1100" b="1" dirty="0">
                <a:solidFill>
                  <a:schemeClr val="bg1"/>
                </a:solidFill>
                <a:cs typeface="Arial" panose="020B0604020202020204" pitchFamily="34" charset="0"/>
              </a:rPr>
              <a:t>2020</a:t>
            </a:r>
          </a:p>
        </p:txBody>
      </p:sp>
      <p:sp>
        <p:nvSpPr>
          <p:cNvPr id="7" name="TextBox 6">
            <a:extLst>
              <a:ext uri="{FF2B5EF4-FFF2-40B4-BE49-F238E27FC236}">
                <a16:creationId xmlns:a16="http://schemas.microsoft.com/office/drawing/2014/main" id="{32B5014F-F064-4550-90CA-F0DD6EB3DF0E}"/>
              </a:ext>
            </a:extLst>
          </p:cNvPr>
          <p:cNvSpPr txBox="1"/>
          <p:nvPr/>
        </p:nvSpPr>
        <p:spPr>
          <a:xfrm>
            <a:off x="4803590" y="530091"/>
            <a:ext cx="4261460" cy="4601260"/>
          </a:xfrm>
          <a:prstGeom prst="rect">
            <a:avLst/>
          </a:prstGeom>
          <a:noFill/>
        </p:spPr>
        <p:txBody>
          <a:bodyPr wrap="square" rtlCol="0">
            <a:spAutoFit/>
          </a:bodyPr>
          <a:lstStyle/>
          <a:p>
            <a:pPr algn="just" defTabSz="914400" fontAlgn="auto">
              <a:spcBef>
                <a:spcPts val="0"/>
              </a:spcBef>
              <a:spcAft>
                <a:spcPts val="0"/>
              </a:spcAft>
              <a:tabLst>
                <a:tab pos="447675" algn="l"/>
              </a:tabLst>
            </a:pPr>
            <a:r>
              <a:rPr lang="en-GB" altLang="en-US" sz="1100" b="1" kern="0" dirty="0">
                <a:solidFill>
                  <a:srgbClr val="0070C0"/>
                </a:solidFill>
                <a:cs typeface="Arial" panose="020B0604020202020204" pitchFamily="34" charset="0"/>
              </a:rPr>
              <a:t>Fixed Assets </a:t>
            </a:r>
            <a:r>
              <a:rPr lang="en-GB" sz="1100" dirty="0"/>
              <a:t>are currently £16,664k lower than YTD budget due to development spend. The FYF shows the programme to be underspent by the year end. These underspends on existing schemes have been rolled forward into next financial year.  </a:t>
            </a:r>
            <a:endParaRPr lang="en-GB" sz="1100" dirty="0">
              <a:solidFill>
                <a:srgbClr val="FF0000"/>
              </a:solidFill>
            </a:endParaRPr>
          </a:p>
          <a:p>
            <a:pPr algn="just" defTabSz="914400" fontAlgn="auto">
              <a:spcBef>
                <a:spcPts val="0"/>
              </a:spcBef>
              <a:spcAft>
                <a:spcPts val="0"/>
              </a:spcAft>
              <a:tabLst>
                <a:tab pos="447675" algn="l"/>
              </a:tabLst>
            </a:pPr>
            <a:endParaRPr lang="en-GB" sz="300" dirty="0"/>
          </a:p>
          <a:p>
            <a:pPr algn="just" defTabSz="914400" fontAlgn="auto">
              <a:spcBef>
                <a:spcPts val="0"/>
              </a:spcBef>
              <a:spcAft>
                <a:spcPts val="0"/>
              </a:spcAft>
              <a:tabLst>
                <a:tab pos="447675" algn="l"/>
              </a:tabLst>
            </a:pPr>
            <a:r>
              <a:rPr lang="en-GB" altLang="en-US" sz="1100" b="1" kern="0" dirty="0">
                <a:solidFill>
                  <a:srgbClr val="0070C0"/>
                </a:solidFill>
                <a:cs typeface="Arial" panose="020B0604020202020204" pitchFamily="34" charset="0"/>
              </a:rPr>
              <a:t>Debtors</a:t>
            </a:r>
            <a:r>
              <a:rPr lang="en-GB" altLang="en-US" sz="1100" b="1" kern="0" dirty="0">
                <a:solidFill>
                  <a:srgbClr val="FF0000"/>
                </a:solidFill>
                <a:cs typeface="Arial" panose="020B0604020202020204" pitchFamily="34" charset="0"/>
              </a:rPr>
              <a:t> </a:t>
            </a:r>
            <a:r>
              <a:rPr lang="en-GB" altLang="en-US" sz="1100" kern="0" dirty="0">
                <a:solidFill>
                  <a:prstClr val="black"/>
                </a:solidFill>
                <a:cs typeface="Arial" panose="020B0604020202020204" pitchFamily="34" charset="0"/>
              </a:rPr>
              <a:t>current tenant arrears are expected to increase by the year end.  </a:t>
            </a:r>
          </a:p>
          <a:p>
            <a:pPr algn="just" defTabSz="914400" fontAlgn="auto">
              <a:spcBef>
                <a:spcPts val="0"/>
              </a:spcBef>
              <a:spcAft>
                <a:spcPts val="0"/>
              </a:spcAft>
              <a:tabLst>
                <a:tab pos="447675" algn="l"/>
              </a:tabLst>
            </a:pPr>
            <a:endParaRPr lang="en-GB" sz="300" b="1" dirty="0">
              <a:solidFill>
                <a:prstClr val="black"/>
              </a:solidFill>
              <a:ea typeface="+mn-ea"/>
              <a:cs typeface="Arial" panose="020B0604020202020204" pitchFamily="34" charset="0"/>
            </a:endParaRPr>
          </a:p>
          <a:p>
            <a:pPr algn="just" defTabSz="914400" fontAlgn="auto">
              <a:spcBef>
                <a:spcPts val="0"/>
              </a:spcBef>
              <a:spcAft>
                <a:spcPts val="0"/>
              </a:spcAft>
              <a:tabLst>
                <a:tab pos="447675" algn="l"/>
              </a:tabLst>
            </a:pPr>
            <a:r>
              <a:rPr lang="en-GB" sz="1100" b="1" dirty="0">
                <a:solidFill>
                  <a:srgbClr val="0070C0"/>
                </a:solidFill>
                <a:ea typeface="+mn-ea"/>
                <a:cs typeface="Arial" panose="020B0604020202020204" pitchFamily="34" charset="0"/>
              </a:rPr>
              <a:t>Properties held for sale </a:t>
            </a:r>
            <a:r>
              <a:rPr lang="en-GB" sz="1100" dirty="0">
                <a:solidFill>
                  <a:prstClr val="black"/>
                </a:solidFill>
                <a:ea typeface="+mn-ea"/>
                <a:cs typeface="Arial" panose="020B0604020202020204" pitchFamily="34" charset="0"/>
              </a:rPr>
              <a:t>is forecast to </a:t>
            </a:r>
            <a:r>
              <a:rPr lang="en-GB" sz="1100" dirty="0"/>
              <a:t>decrease throughout the year as properties are sold coupled with slower build schedules.  </a:t>
            </a:r>
            <a:endParaRPr lang="en-GB" sz="1100" dirty="0">
              <a:solidFill>
                <a:prstClr val="black"/>
              </a:solidFill>
              <a:ea typeface="+mn-ea"/>
              <a:cs typeface="Arial" panose="020B0604020202020204" pitchFamily="34" charset="0"/>
            </a:endParaRPr>
          </a:p>
          <a:p>
            <a:pPr algn="just" defTabSz="914400" fontAlgn="auto">
              <a:spcBef>
                <a:spcPts val="0"/>
              </a:spcBef>
              <a:spcAft>
                <a:spcPts val="0"/>
              </a:spcAft>
              <a:tabLst>
                <a:tab pos="447675" algn="l"/>
              </a:tabLst>
            </a:pPr>
            <a:endParaRPr lang="en-GB" altLang="en-US" sz="300" kern="0" dirty="0">
              <a:solidFill>
                <a:prstClr val="black"/>
              </a:solidFill>
              <a:cs typeface="Arial" panose="020B0604020202020204" pitchFamily="34" charset="0"/>
            </a:endParaRPr>
          </a:p>
          <a:p>
            <a:pPr algn="just" defTabSz="914400" fontAlgn="auto">
              <a:spcBef>
                <a:spcPts val="0"/>
              </a:spcBef>
              <a:spcAft>
                <a:spcPts val="0"/>
              </a:spcAft>
              <a:tabLst>
                <a:tab pos="447675" algn="l"/>
              </a:tabLst>
            </a:pPr>
            <a:r>
              <a:rPr lang="en-GB" altLang="en-US" sz="1100" b="1" kern="0" dirty="0">
                <a:solidFill>
                  <a:srgbClr val="0070C0"/>
                </a:solidFill>
                <a:cs typeface="Arial" panose="020B0604020202020204" pitchFamily="34" charset="0"/>
              </a:rPr>
              <a:t>Cash and Investments </a:t>
            </a:r>
            <a:r>
              <a:rPr lang="en-GB" altLang="en-US" sz="1100" kern="0" dirty="0">
                <a:solidFill>
                  <a:prstClr val="black"/>
                </a:solidFill>
                <a:cs typeface="Arial" panose="020B0604020202020204" pitchFamily="34" charset="0"/>
              </a:rPr>
              <a:t>favourable</a:t>
            </a:r>
            <a:r>
              <a:rPr lang="en-GB" altLang="en-US" sz="1100" b="1" kern="0" dirty="0">
                <a:solidFill>
                  <a:srgbClr val="0070C0"/>
                </a:solidFill>
                <a:cs typeface="Arial" panose="020B0604020202020204" pitchFamily="34" charset="0"/>
              </a:rPr>
              <a:t> </a:t>
            </a:r>
            <a:r>
              <a:rPr lang="en-GB" altLang="en-US" sz="1100" kern="0" dirty="0">
                <a:solidFill>
                  <a:prstClr val="black"/>
                </a:solidFill>
                <a:cs typeface="Arial" panose="020B0604020202020204" pitchFamily="34" charset="0"/>
              </a:rPr>
              <a:t>variance </a:t>
            </a:r>
            <a:r>
              <a:rPr lang="en-GB" sz="1100" dirty="0"/>
              <a:t>due to development underspend.</a:t>
            </a:r>
            <a:endParaRPr lang="en-GB" altLang="en-US" sz="1100" kern="0" dirty="0">
              <a:solidFill>
                <a:prstClr val="black"/>
              </a:solidFill>
              <a:cs typeface="Arial" panose="020B0604020202020204" pitchFamily="34" charset="0"/>
            </a:endParaRPr>
          </a:p>
          <a:p>
            <a:pPr algn="just" defTabSz="914400" fontAlgn="auto">
              <a:spcBef>
                <a:spcPts val="0"/>
              </a:spcBef>
              <a:spcAft>
                <a:spcPts val="0"/>
              </a:spcAft>
              <a:tabLst>
                <a:tab pos="447675" algn="l"/>
              </a:tabLst>
            </a:pPr>
            <a:endParaRPr lang="en-GB" altLang="en-US" sz="300" kern="0" dirty="0">
              <a:solidFill>
                <a:prstClr val="black"/>
              </a:solidFill>
              <a:cs typeface="Arial" panose="020B0604020202020204" pitchFamily="34" charset="0"/>
            </a:endParaRPr>
          </a:p>
          <a:p>
            <a:pPr algn="just" defTabSz="914400" fontAlgn="auto">
              <a:spcBef>
                <a:spcPts val="0"/>
              </a:spcBef>
              <a:spcAft>
                <a:spcPts val="0"/>
              </a:spcAft>
              <a:tabLst>
                <a:tab pos="447675" algn="l"/>
              </a:tabLst>
            </a:pPr>
            <a:r>
              <a:rPr lang="en-GB" altLang="en-US" sz="1100" b="1" kern="0" dirty="0">
                <a:solidFill>
                  <a:srgbClr val="0070C0"/>
                </a:solidFill>
                <a:cs typeface="Arial" panose="020B0604020202020204" pitchFamily="34" charset="0"/>
              </a:rPr>
              <a:t>Current liabilities </a:t>
            </a:r>
            <a:r>
              <a:rPr lang="en-GB" altLang="en-US" sz="1100" kern="0" dirty="0">
                <a:solidFill>
                  <a:prstClr val="black"/>
                </a:solidFill>
                <a:cs typeface="Arial" panose="020B0604020202020204" pitchFamily="34" charset="0"/>
              </a:rPr>
              <a:t>YTD variance is as a result of currently lower development spend than budgeted.  It is expected to increase in the last quarter as development invoices come through.</a:t>
            </a:r>
          </a:p>
          <a:p>
            <a:pPr algn="just" defTabSz="914400" fontAlgn="auto">
              <a:spcBef>
                <a:spcPts val="0"/>
              </a:spcBef>
              <a:spcAft>
                <a:spcPts val="0"/>
              </a:spcAft>
              <a:tabLst>
                <a:tab pos="447675" algn="l"/>
              </a:tabLst>
            </a:pPr>
            <a:endParaRPr lang="en-GB" sz="300" kern="0" dirty="0">
              <a:solidFill>
                <a:prstClr val="black"/>
              </a:solidFill>
              <a:cs typeface="Arial" panose="020B0604020202020204" pitchFamily="34" charset="0"/>
            </a:endParaRPr>
          </a:p>
          <a:p>
            <a:pPr algn="just" defTabSz="914400" fontAlgn="auto">
              <a:spcBef>
                <a:spcPts val="0"/>
              </a:spcBef>
              <a:spcAft>
                <a:spcPts val="0"/>
              </a:spcAft>
              <a:tabLst>
                <a:tab pos="447675" algn="l"/>
              </a:tabLst>
            </a:pPr>
            <a:r>
              <a:rPr lang="en-GB" sz="1100" b="1" dirty="0">
                <a:solidFill>
                  <a:srgbClr val="0070C0"/>
                </a:solidFill>
                <a:cs typeface="Arial" panose="020B0604020202020204" pitchFamily="34" charset="0"/>
              </a:rPr>
              <a:t>Loan arrangement fee</a:t>
            </a:r>
            <a:r>
              <a:rPr lang="en-GB" sz="1100" dirty="0">
                <a:solidFill>
                  <a:prstClr val="black"/>
                </a:solidFill>
                <a:cs typeface="Arial" panose="020B0604020202020204" pitchFamily="34" charset="0"/>
              </a:rPr>
              <a:t> These are made up of the fees incurred for refinances, and are released to the SOCI over the life of the debt. This balance will reduce to zero on expiry of the loan facilities/bond. </a:t>
            </a:r>
          </a:p>
          <a:p>
            <a:pPr algn="just" defTabSz="914400" fontAlgn="auto">
              <a:spcBef>
                <a:spcPts val="0"/>
              </a:spcBef>
              <a:spcAft>
                <a:spcPts val="0"/>
              </a:spcAft>
              <a:tabLst>
                <a:tab pos="447675" algn="l"/>
              </a:tabLst>
            </a:pPr>
            <a:endParaRPr lang="en-GB" sz="300" dirty="0">
              <a:solidFill>
                <a:prstClr val="black"/>
              </a:solidFill>
              <a:cs typeface="Arial" panose="020B0604020202020204" pitchFamily="34" charset="0"/>
            </a:endParaRPr>
          </a:p>
          <a:p>
            <a:pPr algn="just" defTabSz="914400" fontAlgn="auto">
              <a:spcBef>
                <a:spcPts val="0"/>
              </a:spcBef>
              <a:spcAft>
                <a:spcPts val="0"/>
              </a:spcAft>
              <a:tabLst>
                <a:tab pos="447675" algn="l"/>
              </a:tabLst>
            </a:pPr>
            <a:r>
              <a:rPr lang="en-GB" sz="1100" b="1" dirty="0">
                <a:solidFill>
                  <a:srgbClr val="0070C0"/>
                </a:solidFill>
                <a:cs typeface="Arial" panose="020B0604020202020204" pitchFamily="34" charset="0"/>
              </a:rPr>
              <a:t>Loan Premium &amp; Amortisation</a:t>
            </a:r>
            <a:r>
              <a:rPr lang="en-GB" sz="1100" dirty="0"/>
              <a:t> The £50m retained bond was sold in June 2020. The interest rate associated with the £200m bond facility was fixed at 3.375% but due to preferential market conditions a lower rate was secured and a premium over and above the £50m cash receipt was obtained. This premium is then amortised over the life of the bond, as a credit to interest payable so the effective interest charge is 1.7% on the retained bond element. </a:t>
            </a:r>
          </a:p>
        </p:txBody>
      </p:sp>
      <p:sp>
        <p:nvSpPr>
          <p:cNvPr id="9" name="TextBox 8">
            <a:extLst>
              <a:ext uri="{FF2B5EF4-FFF2-40B4-BE49-F238E27FC236}">
                <a16:creationId xmlns:a16="http://schemas.microsoft.com/office/drawing/2014/main" id="{38E0F06A-75AF-4B8F-B57B-7E62FEEC4F49}"/>
              </a:ext>
            </a:extLst>
          </p:cNvPr>
          <p:cNvSpPr txBox="1"/>
          <p:nvPr/>
        </p:nvSpPr>
        <p:spPr>
          <a:xfrm>
            <a:off x="19930" y="4437627"/>
            <a:ext cx="4696086" cy="1461939"/>
          </a:xfrm>
          <a:prstGeom prst="rect">
            <a:avLst/>
          </a:prstGeom>
          <a:noFill/>
        </p:spPr>
        <p:txBody>
          <a:bodyPr wrap="square" rtlCol="0">
            <a:spAutoFit/>
          </a:bodyPr>
          <a:lstStyle/>
          <a:p>
            <a:pPr algn="just" defTabSz="914400" fontAlgn="auto">
              <a:spcBef>
                <a:spcPts val="0"/>
              </a:spcBef>
              <a:spcAft>
                <a:spcPts val="0"/>
              </a:spcAft>
            </a:pPr>
            <a:endParaRPr lang="en-GB" sz="300" b="1" dirty="0">
              <a:solidFill>
                <a:srgbClr val="0070C0"/>
              </a:solidFill>
              <a:ea typeface="+mn-ea"/>
              <a:cs typeface="Arial" panose="020B0604020202020204" pitchFamily="34" charset="0"/>
            </a:endParaRPr>
          </a:p>
          <a:p>
            <a:pPr algn="just" defTabSz="914400" fontAlgn="auto">
              <a:spcBef>
                <a:spcPts val="0"/>
              </a:spcBef>
              <a:spcAft>
                <a:spcPts val="0"/>
              </a:spcAft>
            </a:pPr>
            <a:endParaRPr lang="en-GB" sz="300" b="1" dirty="0">
              <a:solidFill>
                <a:srgbClr val="0070C0"/>
              </a:solidFill>
              <a:ea typeface="+mn-ea"/>
              <a:cs typeface="Arial" panose="020B0604020202020204" pitchFamily="34" charset="0"/>
            </a:endParaRPr>
          </a:p>
          <a:p>
            <a:pPr algn="just" defTabSz="914400" fontAlgn="auto">
              <a:spcBef>
                <a:spcPts val="0"/>
              </a:spcBef>
              <a:spcAft>
                <a:spcPts val="0"/>
              </a:spcAft>
            </a:pPr>
            <a:r>
              <a:rPr lang="en-GB" sz="1100" b="1" dirty="0">
                <a:solidFill>
                  <a:srgbClr val="0070C0"/>
                </a:solidFill>
                <a:ea typeface="+mn-ea"/>
                <a:cs typeface="Arial" panose="020B0604020202020204" pitchFamily="34" charset="0"/>
              </a:rPr>
              <a:t>Capital grants</a:t>
            </a:r>
            <a:r>
              <a:rPr lang="en-GB" sz="1100" dirty="0">
                <a:solidFill>
                  <a:prstClr val="black"/>
                </a:solidFill>
                <a:ea typeface="+mn-ea"/>
                <a:cs typeface="Arial" panose="020B0604020202020204" pitchFamily="34" charset="0"/>
              </a:rPr>
              <a:t> </a:t>
            </a:r>
            <a:r>
              <a:rPr lang="en-GB" sz="1100" dirty="0"/>
              <a:t>will increase as the Group progresses with grant funded schemes. </a:t>
            </a:r>
            <a:r>
              <a:rPr lang="en-GB" sz="1100" dirty="0">
                <a:solidFill>
                  <a:prstClr val="black"/>
                </a:solidFill>
                <a:ea typeface="+mn-ea"/>
                <a:cs typeface="Arial" panose="020B0604020202020204" pitchFamily="34" charset="0"/>
              </a:rPr>
              <a:t>It should be noted that business plans are not reliant on these grant monies being secured in order to meet future cash needs and loan covenants. Any confirmed grant not received this year will likely be received next financial year.  The deferred grant balance is written down over a period of 100 years in line with the depreciation of housing structure.</a:t>
            </a:r>
          </a:p>
          <a:p>
            <a:pPr algn="just" defTabSz="914400" fontAlgn="auto">
              <a:spcBef>
                <a:spcPts val="0"/>
              </a:spcBef>
              <a:spcAft>
                <a:spcPts val="0"/>
              </a:spcAft>
            </a:pPr>
            <a:endParaRPr lang="en-GB" sz="300" dirty="0">
              <a:solidFill>
                <a:prstClr val="black"/>
              </a:solidFill>
              <a:ea typeface="+mn-ea"/>
              <a:cs typeface="Arial" panose="020B0604020202020204" pitchFamily="34" charset="0"/>
            </a:endParaRPr>
          </a:p>
          <a:p>
            <a:pPr algn="just" defTabSz="914400" fontAlgn="auto">
              <a:spcBef>
                <a:spcPts val="0"/>
              </a:spcBef>
              <a:spcAft>
                <a:spcPts val="0"/>
              </a:spcAft>
            </a:pPr>
            <a:endParaRPr lang="en-GB" sz="300" dirty="0">
              <a:solidFill>
                <a:prstClr val="black"/>
              </a:solidFill>
              <a:ea typeface="+mn-ea"/>
              <a:cs typeface="Arial" panose="020B0604020202020204" pitchFamily="34" charset="0"/>
            </a:endParaRPr>
          </a:p>
        </p:txBody>
      </p:sp>
      <p:graphicFrame>
        <p:nvGraphicFramePr>
          <p:cNvPr id="2" name="Object 1"/>
          <p:cNvGraphicFramePr>
            <a:graphicFrameLocks noChangeAspect="1"/>
          </p:cNvGraphicFramePr>
          <p:nvPr>
            <p:extLst>
              <p:ext uri="{D42A27DB-BD31-4B8C-83A1-F6EECF244321}">
                <p14:modId xmlns:p14="http://schemas.microsoft.com/office/powerpoint/2010/main" val="3566053338"/>
              </p:ext>
            </p:extLst>
          </p:nvPr>
        </p:nvGraphicFramePr>
        <p:xfrm>
          <a:off x="44400" y="505484"/>
          <a:ext cx="4599607" cy="3921181"/>
        </p:xfrm>
        <a:graphic>
          <a:graphicData uri="http://schemas.openxmlformats.org/presentationml/2006/ole">
            <mc:AlternateContent xmlns:mc="http://schemas.openxmlformats.org/markup-compatibility/2006">
              <mc:Choice xmlns:v="urn:schemas-microsoft-com:vml" Requires="v">
                <p:oleObj name="Worksheet" r:id="rId2" imgW="7039115" imgH="6000750" progId="Excel.Sheet.12">
                  <p:link updateAutomatic="1"/>
                </p:oleObj>
              </mc:Choice>
              <mc:Fallback>
                <p:oleObj name="Worksheet" r:id="rId2" imgW="7039115" imgH="6000750" progId="Excel.Sheet.12">
                  <p:link updateAutomatic="1"/>
                  <p:pic>
                    <p:nvPicPr>
                      <p:cNvPr id="0" name=""/>
                      <p:cNvPicPr/>
                      <p:nvPr/>
                    </p:nvPicPr>
                    <p:blipFill>
                      <a:blip r:embed="rId3"/>
                      <a:stretch>
                        <a:fillRect/>
                      </a:stretch>
                    </p:blipFill>
                    <p:spPr>
                      <a:xfrm>
                        <a:off x="44400" y="505484"/>
                        <a:ext cx="4599607" cy="3921181"/>
                      </a:xfrm>
                      <a:prstGeom prst="rect">
                        <a:avLst/>
                      </a:prstGeom>
                    </p:spPr>
                  </p:pic>
                </p:oleObj>
              </mc:Fallback>
            </mc:AlternateContent>
          </a:graphicData>
        </a:graphic>
      </p:graphicFrame>
    </p:spTree>
    <p:extLst>
      <p:ext uri="{BB962C8B-B14F-4D97-AF65-F5344CB8AC3E}">
        <p14:creationId xmlns:p14="http://schemas.microsoft.com/office/powerpoint/2010/main" val="29983581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bwMode="auto">
          <a:xfrm>
            <a:off x="107504" y="-171400"/>
            <a:ext cx="8826392" cy="6486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36" tIns="45668" rIns="91336" bIns="45668" anchor="ctr"/>
          <a:lstStyle>
            <a:lvl1pPr marL="342900" indent="-342900" eaLnBrk="0" hangingPunct="0">
              <a:spcBef>
                <a:spcPct val="20000"/>
              </a:spcBef>
              <a:buClr>
                <a:schemeClr val="tx2"/>
              </a:buClr>
              <a:buFont typeface="Wingdings" pitchFamily="2" charset="2"/>
              <a:buChar char="§"/>
              <a:defRPr sz="1600">
                <a:solidFill>
                  <a:schemeClr val="tx1"/>
                </a:solidFill>
                <a:latin typeface="Arial" pitchFamily="34" charset="0"/>
                <a:ea typeface="Geneva" charset="0"/>
                <a:cs typeface="Arial" pitchFamily="34" charset="0"/>
              </a:defRPr>
            </a:lvl1pPr>
            <a:lvl2pPr eaLnBrk="0" hangingPunct="0">
              <a:spcBef>
                <a:spcPct val="20000"/>
              </a:spcBef>
              <a:buClr>
                <a:schemeClr val="tx2"/>
              </a:buClr>
              <a:buFont typeface="Wingdings" pitchFamily="2" charset="2"/>
              <a:buChar char="§"/>
              <a:defRPr sz="1600">
                <a:solidFill>
                  <a:schemeClr val="tx1"/>
                </a:solidFill>
                <a:latin typeface="Arial" pitchFamily="34" charset="0"/>
                <a:ea typeface="Geneva" charset="0"/>
                <a:cs typeface="Arial" pitchFamily="34" charset="0"/>
              </a:defRPr>
            </a:lvl2pPr>
            <a:lvl3pPr marL="1143000" indent="-228600" eaLnBrk="0" hangingPunct="0">
              <a:spcBef>
                <a:spcPct val="20000"/>
              </a:spcBef>
              <a:buClr>
                <a:schemeClr val="tx2"/>
              </a:buClr>
              <a:buFont typeface="Wingdings" pitchFamily="2" charset="2"/>
              <a:buChar char="§"/>
              <a:defRPr sz="1600">
                <a:solidFill>
                  <a:schemeClr val="tx1"/>
                </a:solidFill>
                <a:latin typeface="Arial" pitchFamily="34" charset="0"/>
                <a:ea typeface="Geneva" charset="0"/>
                <a:cs typeface="Arial" pitchFamily="34" charset="0"/>
              </a:defRPr>
            </a:lvl3pPr>
            <a:lvl4pPr marL="1600200" indent="-228600" eaLnBrk="0" hangingPunct="0">
              <a:spcBef>
                <a:spcPct val="20000"/>
              </a:spcBef>
              <a:buClr>
                <a:schemeClr val="tx2"/>
              </a:buClr>
              <a:buFont typeface="Wingdings" pitchFamily="2" charset="2"/>
              <a:buChar char="§"/>
              <a:defRPr sz="1600">
                <a:solidFill>
                  <a:schemeClr val="tx1"/>
                </a:solidFill>
                <a:latin typeface="Arial" pitchFamily="34" charset="0"/>
                <a:ea typeface="Geneva" charset="0"/>
                <a:cs typeface="Arial" pitchFamily="34" charset="0"/>
              </a:defRPr>
            </a:lvl4pPr>
            <a:lvl5pPr marL="2057400" indent="-228600" eaLnBrk="0" hangingPunct="0">
              <a:spcBef>
                <a:spcPct val="20000"/>
              </a:spcBef>
              <a:buClr>
                <a:schemeClr val="tx2"/>
              </a:buClr>
              <a:buFont typeface="Wingdings" pitchFamily="2" charset="2"/>
              <a:buChar char="§"/>
              <a:defRPr sz="1600">
                <a:solidFill>
                  <a:schemeClr val="tx1"/>
                </a:solidFill>
                <a:latin typeface="Arial" pitchFamily="34" charset="0"/>
                <a:ea typeface="Geneva" charset="0"/>
                <a:cs typeface="Arial" pitchFamily="34" charset="0"/>
              </a:defRPr>
            </a:lvl5pPr>
            <a:lvl6pPr marL="2514600" indent="-228600" defTabSz="354013" eaLnBrk="0" fontAlgn="base" hangingPunct="0">
              <a:spcBef>
                <a:spcPct val="20000"/>
              </a:spcBef>
              <a:spcAft>
                <a:spcPct val="0"/>
              </a:spcAft>
              <a:buClr>
                <a:schemeClr val="tx2"/>
              </a:buClr>
              <a:buFont typeface="Wingdings" pitchFamily="2" charset="2"/>
              <a:buChar char="§"/>
              <a:defRPr sz="1600">
                <a:solidFill>
                  <a:schemeClr val="tx1"/>
                </a:solidFill>
                <a:latin typeface="Arial" pitchFamily="34" charset="0"/>
                <a:ea typeface="Geneva" charset="0"/>
                <a:cs typeface="Arial" pitchFamily="34" charset="0"/>
              </a:defRPr>
            </a:lvl6pPr>
            <a:lvl7pPr marL="2971800" indent="-228600" defTabSz="354013" eaLnBrk="0" fontAlgn="base" hangingPunct="0">
              <a:spcBef>
                <a:spcPct val="20000"/>
              </a:spcBef>
              <a:spcAft>
                <a:spcPct val="0"/>
              </a:spcAft>
              <a:buClr>
                <a:schemeClr val="tx2"/>
              </a:buClr>
              <a:buFont typeface="Wingdings" pitchFamily="2" charset="2"/>
              <a:buChar char="§"/>
              <a:defRPr sz="1600">
                <a:solidFill>
                  <a:schemeClr val="tx1"/>
                </a:solidFill>
                <a:latin typeface="Arial" pitchFamily="34" charset="0"/>
                <a:ea typeface="Geneva" charset="0"/>
                <a:cs typeface="Arial" pitchFamily="34" charset="0"/>
              </a:defRPr>
            </a:lvl7pPr>
            <a:lvl8pPr marL="3429000" indent="-228600" defTabSz="354013" eaLnBrk="0" fontAlgn="base" hangingPunct="0">
              <a:spcBef>
                <a:spcPct val="20000"/>
              </a:spcBef>
              <a:spcAft>
                <a:spcPct val="0"/>
              </a:spcAft>
              <a:buClr>
                <a:schemeClr val="tx2"/>
              </a:buClr>
              <a:buFont typeface="Wingdings" pitchFamily="2" charset="2"/>
              <a:buChar char="§"/>
              <a:defRPr sz="1600">
                <a:solidFill>
                  <a:schemeClr val="tx1"/>
                </a:solidFill>
                <a:latin typeface="Arial" pitchFamily="34" charset="0"/>
                <a:ea typeface="Geneva" charset="0"/>
                <a:cs typeface="Arial" pitchFamily="34" charset="0"/>
              </a:defRPr>
            </a:lvl8pPr>
            <a:lvl9pPr marL="3886200" indent="-228600" defTabSz="354013" eaLnBrk="0" fontAlgn="base" hangingPunct="0">
              <a:spcBef>
                <a:spcPct val="20000"/>
              </a:spcBef>
              <a:spcAft>
                <a:spcPct val="0"/>
              </a:spcAft>
              <a:buClr>
                <a:schemeClr val="tx2"/>
              </a:buClr>
              <a:buFont typeface="Wingdings" pitchFamily="2" charset="2"/>
              <a:buChar char="§"/>
              <a:defRPr sz="1600">
                <a:solidFill>
                  <a:schemeClr val="tx1"/>
                </a:solidFill>
                <a:latin typeface="Arial" pitchFamily="34" charset="0"/>
                <a:ea typeface="Geneva" charset="0"/>
                <a:cs typeface="Arial" pitchFamily="34" charset="0"/>
              </a:defRPr>
            </a:lvl9pPr>
          </a:lstStyle>
          <a:p>
            <a:pPr marL="0" lvl="1" indent="0" defTabSz="455579">
              <a:lnSpc>
                <a:spcPct val="120000"/>
              </a:lnSpc>
              <a:spcBef>
                <a:spcPct val="0"/>
              </a:spcBef>
              <a:buClrTx/>
              <a:buFont typeface="Wingdings" pitchFamily="2" charset="2"/>
              <a:buNone/>
            </a:pPr>
            <a:r>
              <a:rPr lang="en-US" altLang="en-US" b="1" dirty="0">
                <a:solidFill>
                  <a:prstClr val="white"/>
                </a:solidFill>
                <a:ea typeface="ＭＳ Ｐゴシック" pitchFamily="34" charset="-128"/>
              </a:rPr>
              <a:t>3.  Financial update:  </a:t>
            </a:r>
            <a:r>
              <a:rPr lang="en-US" altLang="en-US" b="1" dirty="0">
                <a:solidFill>
                  <a:prstClr val="white"/>
                </a:solidFill>
              </a:rPr>
              <a:t>Group Statement of Cash Flows </a:t>
            </a:r>
            <a:endParaRPr lang="en-US" altLang="en-US" b="1" dirty="0">
              <a:solidFill>
                <a:prstClr val="white"/>
              </a:solidFill>
              <a:ea typeface="ＭＳ Ｐゴシック" pitchFamily="34" charset="-128"/>
            </a:endParaRPr>
          </a:p>
        </p:txBody>
      </p:sp>
      <p:sp>
        <p:nvSpPr>
          <p:cNvPr id="9" name="TextBox 8"/>
          <p:cNvSpPr txBox="1"/>
          <p:nvPr/>
        </p:nvSpPr>
        <p:spPr>
          <a:xfrm>
            <a:off x="107504" y="260648"/>
            <a:ext cx="3384376" cy="261610"/>
          </a:xfrm>
          <a:prstGeom prst="rect">
            <a:avLst/>
          </a:prstGeom>
          <a:noFill/>
        </p:spPr>
        <p:txBody>
          <a:bodyPr wrap="square" rtlCol="0">
            <a:spAutoFit/>
          </a:bodyPr>
          <a:lstStyle/>
          <a:p>
            <a:r>
              <a:rPr lang="en-GB" altLang="en-US" sz="1100" b="1" dirty="0">
                <a:solidFill>
                  <a:schemeClr val="bg1"/>
                </a:solidFill>
                <a:cs typeface="Arial" panose="020B0604020202020204" pitchFamily="34" charset="0"/>
              </a:rPr>
              <a:t>To </a:t>
            </a:r>
            <a:r>
              <a:rPr lang="en-GB" altLang="en-US" sz="1100" b="1" dirty="0">
                <a:solidFill>
                  <a:schemeClr val="bg1"/>
                </a:solidFill>
              </a:rPr>
              <a:t>31 December </a:t>
            </a:r>
            <a:r>
              <a:rPr lang="en-GB" altLang="en-US" sz="1100" b="1" dirty="0">
                <a:solidFill>
                  <a:schemeClr val="bg1"/>
                </a:solidFill>
                <a:cs typeface="Arial" panose="020B0604020202020204" pitchFamily="34" charset="0"/>
              </a:rPr>
              <a:t>2020</a:t>
            </a:r>
          </a:p>
        </p:txBody>
      </p:sp>
      <p:sp>
        <p:nvSpPr>
          <p:cNvPr id="7" name="TextBox 6"/>
          <p:cNvSpPr txBox="1"/>
          <p:nvPr/>
        </p:nvSpPr>
        <p:spPr>
          <a:xfrm>
            <a:off x="5580112" y="1203316"/>
            <a:ext cx="3353784" cy="2846933"/>
          </a:xfrm>
          <a:prstGeom prst="rect">
            <a:avLst/>
          </a:prstGeom>
          <a:noFill/>
        </p:spPr>
        <p:txBody>
          <a:bodyPr wrap="square" rtlCol="0">
            <a:spAutoFit/>
          </a:bodyPr>
          <a:lstStyle/>
          <a:p>
            <a:pPr algn="just" defTabSz="914400" fontAlgn="auto">
              <a:spcBef>
                <a:spcPts val="0"/>
              </a:spcBef>
              <a:spcAft>
                <a:spcPts val="0"/>
              </a:spcAft>
            </a:pPr>
            <a:r>
              <a:rPr lang="en-GB" sz="1100" b="1" dirty="0">
                <a:solidFill>
                  <a:srgbClr val="0070C0"/>
                </a:solidFill>
                <a:ea typeface="+mn-ea"/>
                <a:cs typeface="Arial" panose="020B0604020202020204" pitchFamily="34" charset="0"/>
              </a:rPr>
              <a:t>Cash generated from operations</a:t>
            </a:r>
            <a:r>
              <a:rPr lang="en-GB" sz="1100" dirty="0">
                <a:solidFill>
                  <a:prstClr val="black"/>
                </a:solidFill>
                <a:ea typeface="+mn-ea"/>
                <a:cs typeface="Arial" panose="020B0604020202020204" pitchFamily="34" charset="0"/>
              </a:rPr>
              <a:t> the Group has generated c£21.5m cash from operations and by  the year end is forecast to be £28.5m.</a:t>
            </a:r>
            <a:endParaRPr lang="en-GB" sz="300" dirty="0">
              <a:solidFill>
                <a:prstClr val="black"/>
              </a:solidFill>
              <a:ea typeface="+mn-ea"/>
              <a:cs typeface="Arial" panose="020B0604020202020204" pitchFamily="34" charset="0"/>
            </a:endParaRPr>
          </a:p>
          <a:p>
            <a:pPr algn="just" defTabSz="914400" fontAlgn="auto">
              <a:spcBef>
                <a:spcPts val="0"/>
              </a:spcBef>
              <a:spcAft>
                <a:spcPts val="0"/>
              </a:spcAft>
            </a:pPr>
            <a:endParaRPr lang="en-GB" sz="300" dirty="0">
              <a:solidFill>
                <a:srgbClr val="FF0000"/>
              </a:solidFill>
              <a:cs typeface="Arial" panose="020B0604020202020204" pitchFamily="34" charset="0"/>
            </a:endParaRPr>
          </a:p>
          <a:p>
            <a:pPr algn="just" defTabSz="914400" fontAlgn="auto">
              <a:spcBef>
                <a:spcPts val="0"/>
              </a:spcBef>
              <a:spcAft>
                <a:spcPts val="0"/>
              </a:spcAft>
            </a:pPr>
            <a:r>
              <a:rPr lang="en-GB" sz="1100" b="1" dirty="0">
                <a:solidFill>
                  <a:srgbClr val="0070C0"/>
                </a:solidFill>
                <a:cs typeface="Arial" panose="020B0604020202020204" pitchFamily="34" charset="0"/>
              </a:rPr>
              <a:t>Cash flow from investing activities</a:t>
            </a:r>
            <a:r>
              <a:rPr lang="en-GB" sz="1100" dirty="0">
                <a:solidFill>
                  <a:prstClr val="black"/>
                </a:solidFill>
                <a:cs typeface="Arial" panose="020B0604020202020204" pitchFamily="34" charset="0"/>
              </a:rPr>
              <a:t> The Group’s main investment spend is on new development (c£10.8m) followed by capitalised repairs (c£3.9m), both of which are currently tracking under budget due to disruption caused by Covid-19. The development spend is currently forecast to be underspent at by the year end, whereas the capitalised repairs should largely meet the budgeted level.    The Expenditure on other fixed assets includes the £1.2m spent on the new head office facility.  </a:t>
            </a:r>
          </a:p>
          <a:p>
            <a:pPr algn="just" defTabSz="914400" fontAlgn="auto">
              <a:spcBef>
                <a:spcPts val="0"/>
              </a:spcBef>
              <a:spcAft>
                <a:spcPts val="0"/>
              </a:spcAft>
            </a:pPr>
            <a:endParaRPr lang="en-GB" sz="1100" dirty="0">
              <a:solidFill>
                <a:prstClr val="black"/>
              </a:solidFill>
              <a:cs typeface="Arial" panose="020B0604020202020204" pitchFamily="34" charset="0"/>
            </a:endParaRPr>
          </a:p>
          <a:p>
            <a:pPr algn="just" defTabSz="914400" fontAlgn="auto">
              <a:spcBef>
                <a:spcPts val="0"/>
              </a:spcBef>
              <a:spcAft>
                <a:spcPts val="0"/>
              </a:spcAft>
            </a:pPr>
            <a:r>
              <a:rPr lang="en-GB" sz="1100" dirty="0">
                <a:solidFill>
                  <a:prstClr val="black"/>
                </a:solidFill>
                <a:cs typeface="Arial" panose="020B0604020202020204" pitchFamily="34" charset="0"/>
              </a:rPr>
              <a:t>The financing section reflects the £50m bond sale.</a:t>
            </a:r>
          </a:p>
        </p:txBody>
      </p:sp>
      <p:graphicFrame>
        <p:nvGraphicFramePr>
          <p:cNvPr id="3" name="Object 2"/>
          <p:cNvGraphicFramePr>
            <a:graphicFrameLocks noChangeAspect="1"/>
          </p:cNvGraphicFramePr>
          <p:nvPr>
            <p:extLst>
              <p:ext uri="{D42A27DB-BD31-4B8C-83A1-F6EECF244321}">
                <p14:modId xmlns:p14="http://schemas.microsoft.com/office/powerpoint/2010/main" val="2605238576"/>
              </p:ext>
            </p:extLst>
          </p:nvPr>
        </p:nvGraphicFramePr>
        <p:xfrm>
          <a:off x="107504" y="546186"/>
          <a:ext cx="5472608" cy="3931291"/>
        </p:xfrm>
        <a:graphic>
          <a:graphicData uri="http://schemas.openxmlformats.org/presentationml/2006/ole">
            <mc:AlternateContent xmlns:mc="http://schemas.openxmlformats.org/markup-compatibility/2006">
              <mc:Choice xmlns:v="urn:schemas-microsoft-com:vml" Requires="v">
                <p:oleObj name="Worksheet" r:id="rId2" imgW="8353521" imgH="6000750" progId="Excel.Sheet.12">
                  <p:link updateAutomatic="1"/>
                </p:oleObj>
              </mc:Choice>
              <mc:Fallback>
                <p:oleObj name="Worksheet" r:id="rId2" imgW="8353521" imgH="6000750" progId="Excel.Sheet.12">
                  <p:link updateAutomatic="1"/>
                  <p:pic>
                    <p:nvPicPr>
                      <p:cNvPr id="0" name=""/>
                      <p:cNvPicPr/>
                      <p:nvPr/>
                    </p:nvPicPr>
                    <p:blipFill>
                      <a:blip r:embed="rId3"/>
                      <a:stretch>
                        <a:fillRect/>
                      </a:stretch>
                    </p:blipFill>
                    <p:spPr>
                      <a:xfrm>
                        <a:off x="107504" y="546186"/>
                        <a:ext cx="5472608" cy="3931291"/>
                      </a:xfrm>
                      <a:prstGeom prst="rect">
                        <a:avLst/>
                      </a:prstGeom>
                    </p:spPr>
                  </p:pic>
                </p:oleObj>
              </mc:Fallback>
            </mc:AlternateContent>
          </a:graphicData>
        </a:graphic>
      </p:graphicFrame>
    </p:spTree>
    <p:extLst>
      <p:ext uri="{BB962C8B-B14F-4D97-AF65-F5344CB8AC3E}">
        <p14:creationId xmlns:p14="http://schemas.microsoft.com/office/powerpoint/2010/main" val="4182796268"/>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42050</TotalTime>
  <Words>1299</Words>
  <Application>Microsoft Office PowerPoint</Application>
  <PresentationFormat>On-screen Show (4:3)</PresentationFormat>
  <Paragraphs>62</Paragraphs>
  <Slides>4</Slides>
  <Notes>2</Notes>
  <HiddenSlides>0</HiddenSlides>
  <MMClips>0</MMClips>
  <ScaleCrop>false</ScaleCrop>
  <HeadingPairs>
    <vt:vector size="8" baseType="variant">
      <vt:variant>
        <vt:lpstr>Fonts Used</vt:lpstr>
      </vt:variant>
      <vt:variant>
        <vt:i4>3</vt:i4>
      </vt:variant>
      <vt:variant>
        <vt:lpstr>Theme</vt:lpstr>
      </vt:variant>
      <vt:variant>
        <vt:i4>1</vt:i4>
      </vt:variant>
      <vt:variant>
        <vt:lpstr>Links</vt:lpstr>
      </vt:variant>
      <vt:variant>
        <vt:i4>5</vt:i4>
      </vt:variant>
      <vt:variant>
        <vt:lpstr>Slide Titles</vt:lpstr>
      </vt:variant>
      <vt:variant>
        <vt:i4>4</vt:i4>
      </vt:variant>
    </vt:vector>
  </HeadingPairs>
  <TitlesOfParts>
    <vt:vector size="13" baseType="lpstr">
      <vt:lpstr>Arial</vt:lpstr>
      <vt:lpstr>Calibri</vt:lpstr>
      <vt:lpstr>Wingdings</vt:lpstr>
      <vt:lpstr>1_Office Theme</vt:lpstr>
      <vt:lpstr>file:///\\fhg-fs02\Finance\Management%20Accounts\2020-21\Outturn\09%20-%20Dec%202020\Outturn%20December%20Stats%20Quarterly%20Return.xlsx!1!R2C2:R31C10</vt:lpstr>
      <vt:lpstr>file:///\\fhg-fs02\Finance\Management%20Accounts\2020-21\Outturn\09%20-%20Dec%202020\Outturn%20December%20Stats%20Quarterly%20Return.xlsx!8%20(2)!R2C2:R24C10</vt:lpstr>
      <vt:lpstr>file:///\\fhg-fs02\Finance\Management%20Accounts\2020-21\Outturn\09%20-%20Dec%202020\Outturn%20December%20Stats%20Quarterly%20Return.xlsx!1a!R2C2:R24C10</vt:lpstr>
      <vt:lpstr>file:///\\fhg-fs02\Finance\Management%20Accounts\2020-21\Outturn\09%20-%20Dec%202020\Outturn%20December%20Stats%20Quarterly%20Return.xlsx!2!R2C2:R35C10</vt:lpstr>
      <vt:lpstr>file:///\\fhg-fs02\Finance\Management%20Accounts\2020-21\Outturn\09%20-%20Dec%202020\Outturn%20December%20Stats%20Quarterly%20Return.xlsx!3!R2C2:R34C10</vt:lpstr>
      <vt:lpstr>PowerPoint Presentation</vt:lpstr>
      <vt:lpstr>PowerPoint Presentation</vt:lpstr>
      <vt:lpstr>PowerPoint Presentation</vt:lpstr>
      <vt:lpstr>PowerPoint Presentation</vt:lpstr>
    </vt:vector>
  </TitlesOfParts>
  <Company>Futures Housing Group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Strategic Risk Map</dc:title>
  <dc:creator>Johnny Keen;helen.henshaw@futureshg.co.uk;Paul Wardle</dc:creator>
  <cp:lastModifiedBy>Clemson, Hannah</cp:lastModifiedBy>
  <cp:revision>1819</cp:revision>
  <cp:lastPrinted>2019-05-07T14:24:05Z</cp:lastPrinted>
  <dcterms:created xsi:type="dcterms:W3CDTF">2011-09-15T08:02:45Z</dcterms:created>
  <dcterms:modified xsi:type="dcterms:W3CDTF">2021-02-09T09:14:56Z</dcterms:modified>
</cp:coreProperties>
</file>